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8"/>
  </p:notesMasterIdLst>
  <p:sldIdLst>
    <p:sldId id="256" r:id="rId2"/>
    <p:sldId id="262" r:id="rId3"/>
    <p:sldId id="266" r:id="rId4"/>
    <p:sldId id="285" r:id="rId5"/>
    <p:sldId id="332" r:id="rId6"/>
    <p:sldId id="333" r:id="rId7"/>
    <p:sldId id="267" r:id="rId8"/>
    <p:sldId id="286" r:id="rId9"/>
    <p:sldId id="298" r:id="rId10"/>
    <p:sldId id="335" r:id="rId11"/>
    <p:sldId id="280" r:id="rId12"/>
    <p:sldId id="284" r:id="rId13"/>
    <p:sldId id="299" r:id="rId14"/>
    <p:sldId id="311" r:id="rId15"/>
    <p:sldId id="334" r:id="rId16"/>
    <p:sldId id="281" r:id="rId17"/>
    <p:sldId id="287" r:id="rId18"/>
    <p:sldId id="300" r:id="rId19"/>
    <p:sldId id="306" r:id="rId20"/>
    <p:sldId id="288" r:id="rId21"/>
    <p:sldId id="289" r:id="rId22"/>
    <p:sldId id="301" r:id="rId23"/>
    <p:sldId id="282" r:id="rId24"/>
    <p:sldId id="292" r:id="rId25"/>
    <p:sldId id="296" r:id="rId26"/>
    <p:sldId id="310" r:id="rId27"/>
    <p:sldId id="283" r:id="rId28"/>
    <p:sldId id="293" r:id="rId29"/>
    <p:sldId id="302" r:id="rId30"/>
    <p:sldId id="294" r:id="rId31"/>
    <p:sldId id="295" r:id="rId32"/>
    <p:sldId id="307" r:id="rId33"/>
    <p:sldId id="309" r:id="rId34"/>
    <p:sldId id="308" r:id="rId35"/>
    <p:sldId id="291" r:id="rId36"/>
    <p:sldId id="279" r:id="rId37"/>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E501580-256F-4607-AEBF-75B7ED53F390}" type="datetimeFigureOut">
              <a:rPr lang="fr-FR" smtClean="0"/>
              <a:t>09/12/2022</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C18EF04-9594-4FD9-AC39-D588AD3F04D0}" type="slidenum">
              <a:rPr lang="fr-FR" smtClean="0"/>
              <a:t>‹N°›</a:t>
            </a:fld>
            <a:endParaRPr lang="fr-FR"/>
          </a:p>
        </p:txBody>
      </p:sp>
    </p:spTree>
    <p:extLst>
      <p:ext uri="{BB962C8B-B14F-4D97-AF65-F5344CB8AC3E}">
        <p14:creationId xmlns:p14="http://schemas.microsoft.com/office/powerpoint/2010/main" val="344569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6476DD-174C-4706-9316-1A545BD8AB8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DEA9281-0983-481E-AA5B-B9AF898A02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8469E1F-F0F5-49CA-9519-95D35B0B0C94}"/>
              </a:ext>
            </a:extLst>
          </p:cNvPr>
          <p:cNvSpPr>
            <a:spLocks noGrp="1"/>
          </p:cNvSpPr>
          <p:nvPr>
            <p:ph type="dt" sz="half" idx="10"/>
          </p:nvPr>
        </p:nvSpPr>
        <p:spPr/>
        <p:txBody>
          <a:bodyPr/>
          <a:lstStyle/>
          <a:p>
            <a:fld id="{755D86A9-F900-4EE9-80B0-80D8EC0E191B}" type="datetime1">
              <a:rPr lang="fr-FR" smtClean="0"/>
              <a:t>09/12/2022</a:t>
            </a:fld>
            <a:endParaRPr lang="fr-FR"/>
          </a:p>
        </p:txBody>
      </p:sp>
      <p:sp>
        <p:nvSpPr>
          <p:cNvPr id="5" name="Espace réservé du pied de page 4">
            <a:extLst>
              <a:ext uri="{FF2B5EF4-FFF2-40B4-BE49-F238E27FC236}">
                <a16:creationId xmlns:a16="http://schemas.microsoft.com/office/drawing/2014/main" id="{CBBB8E6F-F255-4447-B0C0-008EC41FC96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AD06B3B-59DD-47A7-93E8-ED968BABEBAF}"/>
              </a:ext>
            </a:extLst>
          </p:cNvPr>
          <p:cNvSpPr>
            <a:spLocks noGrp="1"/>
          </p:cNvSpPr>
          <p:nvPr>
            <p:ph type="sldNum" sz="quarter" idx="12"/>
          </p:nvPr>
        </p:nvSpPr>
        <p:spPr/>
        <p:txBody>
          <a:bodyPr/>
          <a:lstStyle/>
          <a:p>
            <a:fld id="{5B7EF156-C771-45A6-AD93-632A738C7163}" type="slidenum">
              <a:rPr lang="fr-FR" smtClean="0"/>
              <a:t>‹N°›</a:t>
            </a:fld>
            <a:endParaRPr lang="fr-FR"/>
          </a:p>
        </p:txBody>
      </p:sp>
    </p:spTree>
    <p:extLst>
      <p:ext uri="{BB962C8B-B14F-4D97-AF65-F5344CB8AC3E}">
        <p14:creationId xmlns:p14="http://schemas.microsoft.com/office/powerpoint/2010/main" val="1548130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081B01-D5F6-4F0B-B2E4-35801BF0100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1114930-A4DB-43CA-B3D1-BEE38EDFFF3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F8D391-BD30-4245-8CB5-D4A8C90C44D1}"/>
              </a:ext>
            </a:extLst>
          </p:cNvPr>
          <p:cNvSpPr>
            <a:spLocks noGrp="1"/>
          </p:cNvSpPr>
          <p:nvPr>
            <p:ph type="dt" sz="half" idx="10"/>
          </p:nvPr>
        </p:nvSpPr>
        <p:spPr/>
        <p:txBody>
          <a:bodyPr/>
          <a:lstStyle/>
          <a:p>
            <a:fld id="{175BC4E8-52C5-44D9-989A-B1A95C3658BA}" type="datetime1">
              <a:rPr lang="fr-FR" smtClean="0"/>
              <a:t>09/12/2022</a:t>
            </a:fld>
            <a:endParaRPr lang="fr-FR"/>
          </a:p>
        </p:txBody>
      </p:sp>
      <p:sp>
        <p:nvSpPr>
          <p:cNvPr id="5" name="Espace réservé du pied de page 4">
            <a:extLst>
              <a:ext uri="{FF2B5EF4-FFF2-40B4-BE49-F238E27FC236}">
                <a16:creationId xmlns:a16="http://schemas.microsoft.com/office/drawing/2014/main" id="{3F2507B6-9C5B-4D2E-AE71-39C2EA94528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C7C65F7-73AF-40FC-89D7-19FF189C8A80}"/>
              </a:ext>
            </a:extLst>
          </p:cNvPr>
          <p:cNvSpPr>
            <a:spLocks noGrp="1"/>
          </p:cNvSpPr>
          <p:nvPr>
            <p:ph type="sldNum" sz="quarter" idx="12"/>
          </p:nvPr>
        </p:nvSpPr>
        <p:spPr/>
        <p:txBody>
          <a:bodyPr/>
          <a:lstStyle/>
          <a:p>
            <a:fld id="{5B7EF156-C771-45A6-AD93-632A738C7163}" type="slidenum">
              <a:rPr lang="fr-FR" smtClean="0"/>
              <a:t>‹N°›</a:t>
            </a:fld>
            <a:endParaRPr lang="fr-FR"/>
          </a:p>
        </p:txBody>
      </p:sp>
    </p:spTree>
    <p:extLst>
      <p:ext uri="{BB962C8B-B14F-4D97-AF65-F5344CB8AC3E}">
        <p14:creationId xmlns:p14="http://schemas.microsoft.com/office/powerpoint/2010/main" val="594278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2666E67-B1E4-4D1B-B34B-AD867235C6F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0E6864D-F79A-4924-A56F-595FBDCA6C5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D61AF69-849F-4AF6-83FF-2CFF12C3E364}"/>
              </a:ext>
            </a:extLst>
          </p:cNvPr>
          <p:cNvSpPr>
            <a:spLocks noGrp="1"/>
          </p:cNvSpPr>
          <p:nvPr>
            <p:ph type="dt" sz="half" idx="10"/>
          </p:nvPr>
        </p:nvSpPr>
        <p:spPr/>
        <p:txBody>
          <a:bodyPr/>
          <a:lstStyle/>
          <a:p>
            <a:fld id="{FB5C4268-569C-46BC-95CA-923B1B85FC90}" type="datetime1">
              <a:rPr lang="fr-FR" smtClean="0"/>
              <a:t>09/12/2022</a:t>
            </a:fld>
            <a:endParaRPr lang="fr-FR"/>
          </a:p>
        </p:txBody>
      </p:sp>
      <p:sp>
        <p:nvSpPr>
          <p:cNvPr id="5" name="Espace réservé du pied de page 4">
            <a:extLst>
              <a:ext uri="{FF2B5EF4-FFF2-40B4-BE49-F238E27FC236}">
                <a16:creationId xmlns:a16="http://schemas.microsoft.com/office/drawing/2014/main" id="{E0F2D49D-67A8-42D6-B80F-4B71518D70B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84C6B98-A715-4ECC-B009-6FDFA8499AEE}"/>
              </a:ext>
            </a:extLst>
          </p:cNvPr>
          <p:cNvSpPr>
            <a:spLocks noGrp="1"/>
          </p:cNvSpPr>
          <p:nvPr>
            <p:ph type="sldNum" sz="quarter" idx="12"/>
          </p:nvPr>
        </p:nvSpPr>
        <p:spPr/>
        <p:txBody>
          <a:bodyPr/>
          <a:lstStyle/>
          <a:p>
            <a:fld id="{5B7EF156-C771-45A6-AD93-632A738C7163}" type="slidenum">
              <a:rPr lang="fr-FR" smtClean="0"/>
              <a:t>‹N°›</a:t>
            </a:fld>
            <a:endParaRPr lang="fr-FR"/>
          </a:p>
        </p:txBody>
      </p:sp>
    </p:spTree>
    <p:extLst>
      <p:ext uri="{BB962C8B-B14F-4D97-AF65-F5344CB8AC3E}">
        <p14:creationId xmlns:p14="http://schemas.microsoft.com/office/powerpoint/2010/main" val="3661193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EE76C4-3FA4-467E-A403-20385570D10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D03C1D4-A189-4A0D-90BE-CC6CED8F442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FBA6ED2-D446-41C4-99E5-82DCB61054A8}"/>
              </a:ext>
            </a:extLst>
          </p:cNvPr>
          <p:cNvSpPr>
            <a:spLocks noGrp="1"/>
          </p:cNvSpPr>
          <p:nvPr>
            <p:ph type="dt" sz="half" idx="10"/>
          </p:nvPr>
        </p:nvSpPr>
        <p:spPr/>
        <p:txBody>
          <a:bodyPr/>
          <a:lstStyle/>
          <a:p>
            <a:fld id="{E0A4A533-2A68-4716-AA1F-F3BCF78BCDD5}" type="datetime1">
              <a:rPr lang="fr-FR" smtClean="0"/>
              <a:t>09/12/2022</a:t>
            </a:fld>
            <a:endParaRPr lang="fr-FR"/>
          </a:p>
        </p:txBody>
      </p:sp>
      <p:sp>
        <p:nvSpPr>
          <p:cNvPr id="5" name="Espace réservé du pied de page 4">
            <a:extLst>
              <a:ext uri="{FF2B5EF4-FFF2-40B4-BE49-F238E27FC236}">
                <a16:creationId xmlns:a16="http://schemas.microsoft.com/office/drawing/2014/main" id="{C7FC8CBA-3AF1-4DA7-BB35-8D0F2CFC6AB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0476D2E-B2FA-4B38-BB86-3DCADA45448B}"/>
              </a:ext>
            </a:extLst>
          </p:cNvPr>
          <p:cNvSpPr>
            <a:spLocks noGrp="1"/>
          </p:cNvSpPr>
          <p:nvPr>
            <p:ph type="sldNum" sz="quarter" idx="12"/>
          </p:nvPr>
        </p:nvSpPr>
        <p:spPr/>
        <p:txBody>
          <a:bodyPr/>
          <a:lstStyle/>
          <a:p>
            <a:fld id="{5B7EF156-C771-45A6-AD93-632A738C7163}" type="slidenum">
              <a:rPr lang="fr-FR" smtClean="0"/>
              <a:t>‹N°›</a:t>
            </a:fld>
            <a:endParaRPr lang="fr-FR"/>
          </a:p>
        </p:txBody>
      </p:sp>
    </p:spTree>
    <p:extLst>
      <p:ext uri="{BB962C8B-B14F-4D97-AF65-F5344CB8AC3E}">
        <p14:creationId xmlns:p14="http://schemas.microsoft.com/office/powerpoint/2010/main" val="420995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C492F0-0129-400F-8B5B-562470C26F6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E6F91A2-9191-412F-91FF-6AF9E4507B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989900B-0F10-48F4-ABC2-6048F365A931}"/>
              </a:ext>
            </a:extLst>
          </p:cNvPr>
          <p:cNvSpPr>
            <a:spLocks noGrp="1"/>
          </p:cNvSpPr>
          <p:nvPr>
            <p:ph type="dt" sz="half" idx="10"/>
          </p:nvPr>
        </p:nvSpPr>
        <p:spPr/>
        <p:txBody>
          <a:bodyPr/>
          <a:lstStyle/>
          <a:p>
            <a:fld id="{69F08C3D-1BAA-4F7C-9FB7-14BBD10F5CD2}" type="datetime1">
              <a:rPr lang="fr-FR" smtClean="0"/>
              <a:t>09/12/2022</a:t>
            </a:fld>
            <a:endParaRPr lang="fr-FR"/>
          </a:p>
        </p:txBody>
      </p:sp>
      <p:sp>
        <p:nvSpPr>
          <p:cNvPr id="5" name="Espace réservé du pied de page 4">
            <a:extLst>
              <a:ext uri="{FF2B5EF4-FFF2-40B4-BE49-F238E27FC236}">
                <a16:creationId xmlns:a16="http://schemas.microsoft.com/office/drawing/2014/main" id="{9667373D-D913-4807-B8D7-FF9D77DBCD1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CB57F91-0594-45AE-A549-21D4AD0F11E3}"/>
              </a:ext>
            </a:extLst>
          </p:cNvPr>
          <p:cNvSpPr>
            <a:spLocks noGrp="1"/>
          </p:cNvSpPr>
          <p:nvPr>
            <p:ph type="sldNum" sz="quarter" idx="12"/>
          </p:nvPr>
        </p:nvSpPr>
        <p:spPr/>
        <p:txBody>
          <a:bodyPr/>
          <a:lstStyle/>
          <a:p>
            <a:fld id="{5B7EF156-C771-45A6-AD93-632A738C7163}" type="slidenum">
              <a:rPr lang="fr-FR" smtClean="0"/>
              <a:t>‹N°›</a:t>
            </a:fld>
            <a:endParaRPr lang="fr-FR"/>
          </a:p>
        </p:txBody>
      </p:sp>
    </p:spTree>
    <p:extLst>
      <p:ext uri="{BB962C8B-B14F-4D97-AF65-F5344CB8AC3E}">
        <p14:creationId xmlns:p14="http://schemas.microsoft.com/office/powerpoint/2010/main" val="3387969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91DCC6-1F7A-4860-A2B5-9845C25C59B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51FE420-5490-4583-80D1-BAAEE967790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C13E4D9-0AB3-4188-91F7-8B1583CA1ED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0CD26F1-20AF-44CC-AC23-33D8CC7CFA84}"/>
              </a:ext>
            </a:extLst>
          </p:cNvPr>
          <p:cNvSpPr>
            <a:spLocks noGrp="1"/>
          </p:cNvSpPr>
          <p:nvPr>
            <p:ph type="dt" sz="half" idx="10"/>
          </p:nvPr>
        </p:nvSpPr>
        <p:spPr/>
        <p:txBody>
          <a:bodyPr/>
          <a:lstStyle/>
          <a:p>
            <a:fld id="{B009CEF9-DA1A-48BD-8873-DE05CBBE8776}" type="datetime1">
              <a:rPr lang="fr-FR" smtClean="0"/>
              <a:t>09/12/2022</a:t>
            </a:fld>
            <a:endParaRPr lang="fr-FR"/>
          </a:p>
        </p:txBody>
      </p:sp>
      <p:sp>
        <p:nvSpPr>
          <p:cNvPr id="6" name="Espace réservé du pied de page 5">
            <a:extLst>
              <a:ext uri="{FF2B5EF4-FFF2-40B4-BE49-F238E27FC236}">
                <a16:creationId xmlns:a16="http://schemas.microsoft.com/office/drawing/2014/main" id="{FEC9D1B0-BEDD-4F28-98E9-5DC17F64510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654B65E-8CBD-426B-A0D0-998A4C7F2EA9}"/>
              </a:ext>
            </a:extLst>
          </p:cNvPr>
          <p:cNvSpPr>
            <a:spLocks noGrp="1"/>
          </p:cNvSpPr>
          <p:nvPr>
            <p:ph type="sldNum" sz="quarter" idx="12"/>
          </p:nvPr>
        </p:nvSpPr>
        <p:spPr/>
        <p:txBody>
          <a:bodyPr/>
          <a:lstStyle/>
          <a:p>
            <a:fld id="{5B7EF156-C771-45A6-AD93-632A738C7163}" type="slidenum">
              <a:rPr lang="fr-FR" smtClean="0"/>
              <a:t>‹N°›</a:t>
            </a:fld>
            <a:endParaRPr lang="fr-FR"/>
          </a:p>
        </p:txBody>
      </p:sp>
    </p:spTree>
    <p:extLst>
      <p:ext uri="{BB962C8B-B14F-4D97-AF65-F5344CB8AC3E}">
        <p14:creationId xmlns:p14="http://schemas.microsoft.com/office/powerpoint/2010/main" val="275525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BA18D1-75BE-4B97-9614-AE2A58C9224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1FBDBB0-C1B1-417B-8E19-1BF3A796EB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66B9CBE-0F2D-4850-88AA-BAF5A1FE4FC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E74F344-C828-4F2E-9F91-0A5745451A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C4AF455-DE29-4149-A81F-B064C4F3424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0E4CB20-9239-4F11-9698-5666CF1E490B}"/>
              </a:ext>
            </a:extLst>
          </p:cNvPr>
          <p:cNvSpPr>
            <a:spLocks noGrp="1"/>
          </p:cNvSpPr>
          <p:nvPr>
            <p:ph type="dt" sz="half" idx="10"/>
          </p:nvPr>
        </p:nvSpPr>
        <p:spPr/>
        <p:txBody>
          <a:bodyPr/>
          <a:lstStyle/>
          <a:p>
            <a:fld id="{69551B4C-8B6F-48E5-A57B-EA068D32E023}" type="datetime1">
              <a:rPr lang="fr-FR" smtClean="0"/>
              <a:t>09/12/2022</a:t>
            </a:fld>
            <a:endParaRPr lang="fr-FR"/>
          </a:p>
        </p:txBody>
      </p:sp>
      <p:sp>
        <p:nvSpPr>
          <p:cNvPr id="8" name="Espace réservé du pied de page 7">
            <a:extLst>
              <a:ext uri="{FF2B5EF4-FFF2-40B4-BE49-F238E27FC236}">
                <a16:creationId xmlns:a16="http://schemas.microsoft.com/office/drawing/2014/main" id="{8C81ED98-AA76-4A46-9CFC-6D999D078A4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D410A8D-55B1-45B7-BA7B-B19749526EC8}"/>
              </a:ext>
            </a:extLst>
          </p:cNvPr>
          <p:cNvSpPr>
            <a:spLocks noGrp="1"/>
          </p:cNvSpPr>
          <p:nvPr>
            <p:ph type="sldNum" sz="quarter" idx="12"/>
          </p:nvPr>
        </p:nvSpPr>
        <p:spPr/>
        <p:txBody>
          <a:bodyPr/>
          <a:lstStyle/>
          <a:p>
            <a:fld id="{5B7EF156-C771-45A6-AD93-632A738C7163}" type="slidenum">
              <a:rPr lang="fr-FR" smtClean="0"/>
              <a:t>‹N°›</a:t>
            </a:fld>
            <a:endParaRPr lang="fr-FR"/>
          </a:p>
        </p:txBody>
      </p:sp>
    </p:spTree>
    <p:extLst>
      <p:ext uri="{BB962C8B-B14F-4D97-AF65-F5344CB8AC3E}">
        <p14:creationId xmlns:p14="http://schemas.microsoft.com/office/powerpoint/2010/main" val="2245278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1C8AEC-445A-4A5A-9477-56C26F62B30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9C9B641-C3F9-4331-9111-7438676BB0FF}"/>
              </a:ext>
            </a:extLst>
          </p:cNvPr>
          <p:cNvSpPr>
            <a:spLocks noGrp="1"/>
          </p:cNvSpPr>
          <p:nvPr>
            <p:ph type="dt" sz="half" idx="10"/>
          </p:nvPr>
        </p:nvSpPr>
        <p:spPr/>
        <p:txBody>
          <a:bodyPr/>
          <a:lstStyle/>
          <a:p>
            <a:fld id="{D915D26A-B71B-427F-871B-16DA6D276630}" type="datetime1">
              <a:rPr lang="fr-FR" smtClean="0"/>
              <a:t>09/12/2022</a:t>
            </a:fld>
            <a:endParaRPr lang="fr-FR"/>
          </a:p>
        </p:txBody>
      </p:sp>
      <p:sp>
        <p:nvSpPr>
          <p:cNvPr id="4" name="Espace réservé du pied de page 3">
            <a:extLst>
              <a:ext uri="{FF2B5EF4-FFF2-40B4-BE49-F238E27FC236}">
                <a16:creationId xmlns:a16="http://schemas.microsoft.com/office/drawing/2014/main" id="{561902F4-0835-4E23-A9C5-7B1C3CB9944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A7FEDDF-A93B-41B2-AAB5-59EE8DFF76DB}"/>
              </a:ext>
            </a:extLst>
          </p:cNvPr>
          <p:cNvSpPr>
            <a:spLocks noGrp="1"/>
          </p:cNvSpPr>
          <p:nvPr>
            <p:ph type="sldNum" sz="quarter" idx="12"/>
          </p:nvPr>
        </p:nvSpPr>
        <p:spPr/>
        <p:txBody>
          <a:bodyPr/>
          <a:lstStyle/>
          <a:p>
            <a:fld id="{5B7EF156-C771-45A6-AD93-632A738C7163}" type="slidenum">
              <a:rPr lang="fr-FR" smtClean="0"/>
              <a:t>‹N°›</a:t>
            </a:fld>
            <a:endParaRPr lang="fr-FR"/>
          </a:p>
        </p:txBody>
      </p:sp>
    </p:spTree>
    <p:extLst>
      <p:ext uri="{BB962C8B-B14F-4D97-AF65-F5344CB8AC3E}">
        <p14:creationId xmlns:p14="http://schemas.microsoft.com/office/powerpoint/2010/main" val="1632760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64F0A91-44C8-48E5-9370-1A64BF7FCA89}"/>
              </a:ext>
            </a:extLst>
          </p:cNvPr>
          <p:cNvSpPr>
            <a:spLocks noGrp="1"/>
          </p:cNvSpPr>
          <p:nvPr>
            <p:ph type="dt" sz="half" idx="10"/>
          </p:nvPr>
        </p:nvSpPr>
        <p:spPr/>
        <p:txBody>
          <a:bodyPr/>
          <a:lstStyle/>
          <a:p>
            <a:fld id="{49D890C9-97E7-40A4-84D3-B5F56C90C675}" type="datetime1">
              <a:rPr lang="fr-FR" smtClean="0"/>
              <a:t>09/12/2022</a:t>
            </a:fld>
            <a:endParaRPr lang="fr-FR"/>
          </a:p>
        </p:txBody>
      </p:sp>
      <p:sp>
        <p:nvSpPr>
          <p:cNvPr id="3" name="Espace réservé du pied de page 2">
            <a:extLst>
              <a:ext uri="{FF2B5EF4-FFF2-40B4-BE49-F238E27FC236}">
                <a16:creationId xmlns:a16="http://schemas.microsoft.com/office/drawing/2014/main" id="{E0B6CB23-C1F9-4BDD-9722-66024610FCA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4B37181-BD5C-440C-B2DD-4D05884B81EF}"/>
              </a:ext>
            </a:extLst>
          </p:cNvPr>
          <p:cNvSpPr>
            <a:spLocks noGrp="1"/>
          </p:cNvSpPr>
          <p:nvPr>
            <p:ph type="sldNum" sz="quarter" idx="12"/>
          </p:nvPr>
        </p:nvSpPr>
        <p:spPr/>
        <p:txBody>
          <a:bodyPr/>
          <a:lstStyle/>
          <a:p>
            <a:fld id="{5B7EF156-C771-45A6-AD93-632A738C7163}" type="slidenum">
              <a:rPr lang="fr-FR" smtClean="0"/>
              <a:t>‹N°›</a:t>
            </a:fld>
            <a:endParaRPr lang="fr-FR"/>
          </a:p>
        </p:txBody>
      </p:sp>
    </p:spTree>
    <p:extLst>
      <p:ext uri="{BB962C8B-B14F-4D97-AF65-F5344CB8AC3E}">
        <p14:creationId xmlns:p14="http://schemas.microsoft.com/office/powerpoint/2010/main" val="1499087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2CA93C-8BF7-4A0F-9998-D5731585769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281693F-D001-45F5-99D5-C05864AE3E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7542E6C-2C15-4B90-8843-12DFAFA6DD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61358E1-2482-4471-B7A1-78BCFD10D3D9}"/>
              </a:ext>
            </a:extLst>
          </p:cNvPr>
          <p:cNvSpPr>
            <a:spLocks noGrp="1"/>
          </p:cNvSpPr>
          <p:nvPr>
            <p:ph type="dt" sz="half" idx="10"/>
          </p:nvPr>
        </p:nvSpPr>
        <p:spPr/>
        <p:txBody>
          <a:bodyPr/>
          <a:lstStyle/>
          <a:p>
            <a:fld id="{667A5A0A-B6F7-45BC-B348-CF028C64276C}" type="datetime1">
              <a:rPr lang="fr-FR" smtClean="0"/>
              <a:t>09/12/2022</a:t>
            </a:fld>
            <a:endParaRPr lang="fr-FR"/>
          </a:p>
        </p:txBody>
      </p:sp>
      <p:sp>
        <p:nvSpPr>
          <p:cNvPr id="6" name="Espace réservé du pied de page 5">
            <a:extLst>
              <a:ext uri="{FF2B5EF4-FFF2-40B4-BE49-F238E27FC236}">
                <a16:creationId xmlns:a16="http://schemas.microsoft.com/office/drawing/2014/main" id="{32F710A9-DAD2-43FF-BC4D-FECB69BA68E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18CBD0A-E68D-401E-A81F-D8F2830EFFC3}"/>
              </a:ext>
            </a:extLst>
          </p:cNvPr>
          <p:cNvSpPr>
            <a:spLocks noGrp="1"/>
          </p:cNvSpPr>
          <p:nvPr>
            <p:ph type="sldNum" sz="quarter" idx="12"/>
          </p:nvPr>
        </p:nvSpPr>
        <p:spPr/>
        <p:txBody>
          <a:bodyPr/>
          <a:lstStyle/>
          <a:p>
            <a:fld id="{5B7EF156-C771-45A6-AD93-632A738C7163}" type="slidenum">
              <a:rPr lang="fr-FR" smtClean="0"/>
              <a:t>‹N°›</a:t>
            </a:fld>
            <a:endParaRPr lang="fr-FR"/>
          </a:p>
        </p:txBody>
      </p:sp>
    </p:spTree>
    <p:extLst>
      <p:ext uri="{BB962C8B-B14F-4D97-AF65-F5344CB8AC3E}">
        <p14:creationId xmlns:p14="http://schemas.microsoft.com/office/powerpoint/2010/main" val="417306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64C94A-00BA-4618-A261-97BF8E73706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A9FEF9A-0CF9-41A9-8A61-2074B1CEF6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CCB4936-79FD-4E21-887A-E10A76684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4B0B2C5-F1C6-4523-A50E-415E3BCEAA14}"/>
              </a:ext>
            </a:extLst>
          </p:cNvPr>
          <p:cNvSpPr>
            <a:spLocks noGrp="1"/>
          </p:cNvSpPr>
          <p:nvPr>
            <p:ph type="dt" sz="half" idx="10"/>
          </p:nvPr>
        </p:nvSpPr>
        <p:spPr/>
        <p:txBody>
          <a:bodyPr/>
          <a:lstStyle/>
          <a:p>
            <a:fld id="{2FA5CB92-B342-4498-8416-5C5F2D19C85A}" type="datetime1">
              <a:rPr lang="fr-FR" smtClean="0"/>
              <a:t>09/12/2022</a:t>
            </a:fld>
            <a:endParaRPr lang="fr-FR"/>
          </a:p>
        </p:txBody>
      </p:sp>
      <p:sp>
        <p:nvSpPr>
          <p:cNvPr id="6" name="Espace réservé du pied de page 5">
            <a:extLst>
              <a:ext uri="{FF2B5EF4-FFF2-40B4-BE49-F238E27FC236}">
                <a16:creationId xmlns:a16="http://schemas.microsoft.com/office/drawing/2014/main" id="{8AF4BA85-B2CF-4AFA-A126-2FEB4B7A68B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3E58233-21BF-4A64-A04F-FE31988CB44B}"/>
              </a:ext>
            </a:extLst>
          </p:cNvPr>
          <p:cNvSpPr>
            <a:spLocks noGrp="1"/>
          </p:cNvSpPr>
          <p:nvPr>
            <p:ph type="sldNum" sz="quarter" idx="12"/>
          </p:nvPr>
        </p:nvSpPr>
        <p:spPr/>
        <p:txBody>
          <a:bodyPr/>
          <a:lstStyle/>
          <a:p>
            <a:fld id="{5B7EF156-C771-45A6-AD93-632A738C7163}" type="slidenum">
              <a:rPr lang="fr-FR" smtClean="0"/>
              <a:t>‹N°›</a:t>
            </a:fld>
            <a:endParaRPr lang="fr-FR"/>
          </a:p>
        </p:txBody>
      </p:sp>
    </p:spTree>
    <p:extLst>
      <p:ext uri="{BB962C8B-B14F-4D97-AF65-F5344CB8AC3E}">
        <p14:creationId xmlns:p14="http://schemas.microsoft.com/office/powerpoint/2010/main" val="2407530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510DC2E-2083-4EE2-9C86-95B283FC67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6B38074-2402-4A1F-B369-687888C79D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3825278-863B-4898-B056-268E2EDFAA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68046A-7BDB-4AEC-809C-9D9CE025B817}" type="datetime1">
              <a:rPr lang="fr-FR" smtClean="0"/>
              <a:t>09/12/2022</a:t>
            </a:fld>
            <a:endParaRPr lang="fr-FR"/>
          </a:p>
        </p:txBody>
      </p:sp>
      <p:sp>
        <p:nvSpPr>
          <p:cNvPr id="5" name="Espace réservé du pied de page 4">
            <a:extLst>
              <a:ext uri="{FF2B5EF4-FFF2-40B4-BE49-F238E27FC236}">
                <a16:creationId xmlns:a16="http://schemas.microsoft.com/office/drawing/2014/main" id="{3E9512AD-C9CC-415B-9EC6-A74418B9BB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553E1D1-3D1C-4F6F-988B-CF17637356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7EF156-C771-45A6-AD93-632A738C7163}" type="slidenum">
              <a:rPr lang="fr-FR" smtClean="0"/>
              <a:t>‹N°›</a:t>
            </a:fld>
            <a:endParaRPr lang="fr-FR"/>
          </a:p>
        </p:txBody>
      </p:sp>
    </p:spTree>
    <p:extLst>
      <p:ext uri="{BB962C8B-B14F-4D97-AF65-F5344CB8AC3E}">
        <p14:creationId xmlns:p14="http://schemas.microsoft.com/office/powerpoint/2010/main" val="208765546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018E47-29B4-4688-AAB5-A7BF22F3FF9D}"/>
              </a:ext>
            </a:extLst>
          </p:cNvPr>
          <p:cNvSpPr>
            <a:spLocks noGrp="1"/>
          </p:cNvSpPr>
          <p:nvPr>
            <p:ph type="ctrTitle"/>
          </p:nvPr>
        </p:nvSpPr>
        <p:spPr>
          <a:xfrm>
            <a:off x="4799214" y="941923"/>
            <a:ext cx="7251193" cy="4411312"/>
          </a:xfrm>
          <a:noFill/>
        </p:spPr>
        <p:txBody>
          <a:bodyPr>
            <a:normAutofit/>
          </a:bodyPr>
          <a:lstStyle/>
          <a:p>
            <a:r>
              <a:rPr lang="fr-FR" b="1" dirty="0" err="1">
                <a:solidFill>
                  <a:schemeClr val="accent1">
                    <a:lumMod val="75000"/>
                  </a:schemeClr>
                </a:solidFill>
                <a:effectLst/>
                <a:ea typeface="Calibri" panose="020F0502020204030204" pitchFamily="34" charset="0"/>
              </a:rPr>
              <a:t>Aurrekontu</a:t>
            </a:r>
            <a:r>
              <a:rPr lang="fr-FR" b="1" dirty="0">
                <a:solidFill>
                  <a:schemeClr val="accent1">
                    <a:lumMod val="75000"/>
                  </a:schemeClr>
                </a:solidFill>
                <a:effectLst/>
                <a:ea typeface="Calibri" panose="020F0502020204030204" pitchFamily="34" charset="0"/>
              </a:rPr>
              <a:t> </a:t>
            </a:r>
            <a:r>
              <a:rPr lang="fr-FR" b="1" dirty="0" err="1">
                <a:solidFill>
                  <a:schemeClr val="accent1">
                    <a:lumMod val="75000"/>
                  </a:schemeClr>
                </a:solidFill>
                <a:effectLst/>
                <a:ea typeface="Calibri" panose="020F0502020204030204" pitchFamily="34" charset="0"/>
              </a:rPr>
              <a:t>orientazioa</a:t>
            </a:r>
            <a:r>
              <a:rPr lang="fr-FR" b="1" dirty="0">
                <a:solidFill>
                  <a:schemeClr val="accent1">
                    <a:lumMod val="75000"/>
                  </a:schemeClr>
                </a:solidFill>
                <a:effectLst/>
                <a:ea typeface="Calibri" panose="020F0502020204030204" pitchFamily="34" charset="0"/>
              </a:rPr>
              <a:t> </a:t>
            </a:r>
            <a:r>
              <a:rPr lang="fr-FR" b="1" dirty="0" err="1">
                <a:solidFill>
                  <a:schemeClr val="accent1">
                    <a:lumMod val="75000"/>
                  </a:schemeClr>
                </a:solidFill>
                <a:effectLst/>
                <a:ea typeface="Calibri" panose="020F0502020204030204" pitchFamily="34" charset="0"/>
              </a:rPr>
              <a:t>eztabaida</a:t>
            </a:r>
            <a:br>
              <a:rPr lang="fr-FR" b="1" dirty="0">
                <a:solidFill>
                  <a:schemeClr val="accent1">
                    <a:lumMod val="75000"/>
                  </a:schemeClr>
                </a:solidFill>
                <a:effectLst/>
                <a:ea typeface="Calibri" panose="020F0502020204030204" pitchFamily="34" charset="0"/>
              </a:rPr>
            </a:br>
            <a:br>
              <a:rPr lang="fr-FR" b="1" dirty="0">
                <a:ea typeface="Calibri" panose="020F0502020204030204" pitchFamily="34" charset="0"/>
              </a:rPr>
            </a:br>
            <a:r>
              <a:rPr lang="fr-FR" b="1" dirty="0">
                <a:solidFill>
                  <a:schemeClr val="accent1">
                    <a:lumMod val="75000"/>
                  </a:schemeClr>
                </a:solidFill>
              </a:rPr>
              <a:t>Débat d’orientations budgétaires</a:t>
            </a:r>
          </a:p>
        </p:txBody>
      </p:sp>
      <p:sp>
        <p:nvSpPr>
          <p:cNvPr id="9" name="Rectangle 8">
            <a:extLst>
              <a:ext uri="{FF2B5EF4-FFF2-40B4-BE49-F238E27FC236}">
                <a16:creationId xmlns:a16="http://schemas.microsoft.com/office/drawing/2014/main" id="{707744A9-B1DD-4F76-B3B2-02A51E6DF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3600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28">
            <a:extLst>
              <a:ext uri="{FF2B5EF4-FFF2-40B4-BE49-F238E27FC236}">
                <a16:creationId xmlns:a16="http://schemas.microsoft.com/office/drawing/2014/main" id="{09F52C97-D8A0-4C58-9D04-B8733EE38B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036" y="644333"/>
            <a:ext cx="3343935" cy="556933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a:extLst>
              <a:ext uri="{FF2B5EF4-FFF2-40B4-BE49-F238E27FC236}">
                <a16:creationId xmlns:a16="http://schemas.microsoft.com/office/drawing/2014/main" id="{F23D0C45-7AF8-4D2B-A318-DAD54939649B}"/>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809243" y="809244"/>
            <a:ext cx="3017520" cy="5239512"/>
          </a:xfrm>
          <a:prstGeom prst="rect">
            <a:avLst/>
          </a:prstGeom>
          <a:noFill/>
          <a:effectLst/>
        </p:spPr>
      </p:pic>
      <p:sp>
        <p:nvSpPr>
          <p:cNvPr id="5" name="Espace réservé du numéro de diapositive 4">
            <a:extLst>
              <a:ext uri="{FF2B5EF4-FFF2-40B4-BE49-F238E27FC236}">
                <a16:creationId xmlns:a16="http://schemas.microsoft.com/office/drawing/2014/main" id="{F8AE58A6-E19B-446F-89D7-850DA3F8EDA7}"/>
              </a:ext>
            </a:extLst>
          </p:cNvPr>
          <p:cNvSpPr>
            <a:spLocks noGrp="1"/>
          </p:cNvSpPr>
          <p:nvPr>
            <p:ph type="sldNum" sz="quarter" idx="12"/>
          </p:nvPr>
        </p:nvSpPr>
        <p:spPr/>
        <p:txBody>
          <a:bodyPr/>
          <a:lstStyle/>
          <a:p>
            <a:fld id="{5B7EF156-C771-45A6-AD93-632A738C7163}" type="slidenum">
              <a:rPr lang="fr-FR" smtClean="0"/>
              <a:t>1</a:t>
            </a:fld>
            <a:endParaRPr lang="fr-FR"/>
          </a:p>
        </p:txBody>
      </p:sp>
    </p:spTree>
    <p:extLst>
      <p:ext uri="{BB962C8B-B14F-4D97-AF65-F5344CB8AC3E}">
        <p14:creationId xmlns:p14="http://schemas.microsoft.com/office/powerpoint/2010/main" val="3360908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a:xfrm>
            <a:off x="838200" y="234179"/>
            <a:ext cx="10515600" cy="1325563"/>
          </a:xfrm>
        </p:spPr>
        <p:txBody>
          <a:bodyPr/>
          <a:lstStyle/>
          <a:p>
            <a:r>
              <a:rPr lang="fr-FR" b="1" dirty="0">
                <a:solidFill>
                  <a:schemeClr val="accent1">
                    <a:lumMod val="75000"/>
                  </a:schemeClr>
                </a:solidFill>
              </a:rPr>
              <a:t>2023</a:t>
            </a:r>
            <a:r>
              <a:rPr lang="fr-FR" b="1" cap="all" dirty="0">
                <a:solidFill>
                  <a:schemeClr val="accent1">
                    <a:lumMod val="75000"/>
                  </a:schemeClr>
                </a:solidFill>
              </a:rPr>
              <a:t>ko </a:t>
            </a:r>
            <a:r>
              <a:rPr lang="fr-FR" b="1" cap="all" dirty="0" err="1">
                <a:solidFill>
                  <a:schemeClr val="accent1">
                    <a:lumMod val="75000"/>
                  </a:schemeClr>
                </a:solidFill>
              </a:rPr>
              <a:t>egintzen</a:t>
            </a:r>
            <a:r>
              <a:rPr lang="fr-FR" b="1" cap="all" dirty="0">
                <a:solidFill>
                  <a:schemeClr val="accent1">
                    <a:lumMod val="75000"/>
                  </a:schemeClr>
                </a:solidFill>
              </a:rPr>
              <a:t> </a:t>
            </a:r>
            <a:r>
              <a:rPr lang="fr-FR" b="1" cap="all" dirty="0" err="1">
                <a:solidFill>
                  <a:schemeClr val="accent1">
                    <a:lumMod val="75000"/>
                  </a:schemeClr>
                </a:solidFill>
              </a:rPr>
              <a:t>proposamenak</a:t>
            </a:r>
            <a:br>
              <a:rPr lang="fr-FR" b="1" dirty="0">
                <a:solidFill>
                  <a:schemeClr val="accent1">
                    <a:lumMod val="75000"/>
                  </a:schemeClr>
                </a:solidFill>
              </a:rPr>
            </a:br>
            <a:r>
              <a:rPr lang="fr-FR" b="1" dirty="0">
                <a:solidFill>
                  <a:schemeClr val="accent1">
                    <a:lumMod val="75000"/>
                  </a:schemeClr>
                </a:solidFill>
              </a:rPr>
              <a:t>ACTIONS PROPOSEES EN 2023</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1973886"/>
            <a:ext cx="10515600" cy="3968319"/>
          </a:xfrm>
        </p:spPr>
        <p:txBody>
          <a:bodyPr>
            <a:normAutofit/>
          </a:bodyPr>
          <a:lstStyle/>
          <a:p>
            <a:r>
              <a:rPr lang="fr-FR" dirty="0">
                <a:solidFill>
                  <a:schemeClr val="accent1">
                    <a:lumMod val="75000"/>
                  </a:schemeClr>
                </a:solidFill>
              </a:rPr>
              <a:t>Refonte du site Internet de la commune et mise en accessibilité des outils numériques – Budget : 4 000 €.</a:t>
            </a:r>
          </a:p>
          <a:p>
            <a:endParaRPr lang="fr-FR" dirty="0">
              <a:solidFill>
                <a:schemeClr val="accent1">
                  <a:lumMod val="75000"/>
                </a:schemeClr>
              </a:solidFill>
            </a:endParaRPr>
          </a:p>
          <a:p>
            <a:r>
              <a:rPr lang="fr-FR" dirty="0">
                <a:solidFill>
                  <a:schemeClr val="accent1">
                    <a:lumMod val="75000"/>
                  </a:schemeClr>
                </a:solidFill>
              </a:rPr>
              <a:t>Traductions </a:t>
            </a:r>
            <a:r>
              <a:rPr lang="fr-FR" dirty="0" err="1">
                <a:solidFill>
                  <a:schemeClr val="accent1">
                    <a:lumMod val="75000"/>
                  </a:schemeClr>
                </a:solidFill>
              </a:rPr>
              <a:t>Berriak</a:t>
            </a:r>
            <a:r>
              <a:rPr lang="fr-FR" dirty="0">
                <a:solidFill>
                  <a:schemeClr val="accent1">
                    <a:lumMod val="75000"/>
                  </a:schemeClr>
                </a:solidFill>
              </a:rPr>
              <a:t> – Budget : 800 €.</a:t>
            </a:r>
          </a:p>
          <a:p>
            <a:endParaRPr lang="fr-FR" dirty="0">
              <a:solidFill>
                <a:schemeClr val="accent1">
                  <a:lumMod val="75000"/>
                </a:schemeClr>
              </a:solidFill>
            </a:endParaRPr>
          </a:p>
          <a:p>
            <a:r>
              <a:rPr lang="fr-FR" dirty="0">
                <a:solidFill>
                  <a:schemeClr val="accent1">
                    <a:lumMod val="75000"/>
                  </a:schemeClr>
                </a:solidFill>
              </a:rPr>
              <a:t>Création d’un Agenda et distribution – Budget : ????</a:t>
            </a:r>
          </a:p>
          <a:p>
            <a:endParaRPr lang="fr-FR" dirty="0">
              <a:solidFill>
                <a:schemeClr val="accent1">
                  <a:lumMod val="75000"/>
                </a:schemeClr>
              </a:solidFill>
            </a:endParaRP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10</a:t>
            </a:fld>
            <a:endParaRPr lang="fr-FR"/>
          </a:p>
        </p:txBody>
      </p:sp>
    </p:spTree>
    <p:extLst>
      <p:ext uri="{BB962C8B-B14F-4D97-AF65-F5344CB8AC3E}">
        <p14:creationId xmlns:p14="http://schemas.microsoft.com/office/powerpoint/2010/main" val="3660214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21CF8406-8F4D-4960-911B-1A94B1433809}"/>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ZoneTexte 4">
            <a:extLst>
              <a:ext uri="{FF2B5EF4-FFF2-40B4-BE49-F238E27FC236}">
                <a16:creationId xmlns:a16="http://schemas.microsoft.com/office/drawing/2014/main" id="{E704A3DD-B717-4CC1-8A44-470C3D58B4BB}"/>
              </a:ext>
            </a:extLst>
          </p:cNvPr>
          <p:cNvSpPr txBox="1"/>
          <p:nvPr/>
        </p:nvSpPr>
        <p:spPr>
          <a:xfrm>
            <a:off x="556334" y="705349"/>
            <a:ext cx="11079332" cy="5170646"/>
          </a:xfrm>
          <a:prstGeom prst="rect">
            <a:avLst/>
          </a:prstGeom>
          <a:noFill/>
        </p:spPr>
        <p:txBody>
          <a:bodyPr wrap="square" rtlCol="0">
            <a:spAutoFit/>
          </a:bodyPr>
          <a:lstStyle/>
          <a:p>
            <a:pPr algn="ctr"/>
            <a:r>
              <a:rPr lang="fr-FR" sz="6600" b="1" cap="all" dirty="0" err="1">
                <a:solidFill>
                  <a:schemeClr val="accent1"/>
                </a:solidFill>
              </a:rPr>
              <a:t>Kultura</a:t>
            </a:r>
            <a:r>
              <a:rPr lang="fr-FR" sz="6600" b="1" cap="all" dirty="0">
                <a:solidFill>
                  <a:schemeClr val="accent1"/>
                </a:solidFill>
              </a:rPr>
              <a:t>, Eskuara, </a:t>
            </a:r>
            <a:r>
              <a:rPr lang="fr-FR" sz="6600" b="1" cap="all" dirty="0" err="1">
                <a:solidFill>
                  <a:schemeClr val="accent1"/>
                </a:solidFill>
              </a:rPr>
              <a:t>gazteria</a:t>
            </a:r>
            <a:r>
              <a:rPr lang="fr-FR" sz="6600" b="1" cap="all" dirty="0">
                <a:solidFill>
                  <a:schemeClr val="accent1"/>
                </a:solidFill>
              </a:rPr>
              <a:t> </a:t>
            </a:r>
            <a:r>
              <a:rPr lang="fr-FR" sz="6600" b="1" cap="all" dirty="0" err="1">
                <a:solidFill>
                  <a:schemeClr val="accent1"/>
                </a:solidFill>
              </a:rPr>
              <a:t>eta</a:t>
            </a:r>
            <a:r>
              <a:rPr lang="fr-FR" sz="6600" b="1" cap="all" dirty="0">
                <a:solidFill>
                  <a:schemeClr val="accent1"/>
                </a:solidFill>
              </a:rPr>
              <a:t> </a:t>
            </a:r>
            <a:r>
              <a:rPr lang="fr-FR" sz="6600" b="1" cap="all" dirty="0" err="1">
                <a:solidFill>
                  <a:schemeClr val="accent1"/>
                </a:solidFill>
              </a:rPr>
              <a:t>elkarte</a:t>
            </a:r>
            <a:r>
              <a:rPr lang="fr-FR" sz="6600" b="1" cap="all" dirty="0">
                <a:solidFill>
                  <a:schemeClr val="accent1"/>
                </a:solidFill>
              </a:rPr>
              <a:t> </a:t>
            </a:r>
            <a:r>
              <a:rPr lang="fr-FR" sz="6600" b="1" cap="all" dirty="0" err="1">
                <a:solidFill>
                  <a:schemeClr val="accent1"/>
                </a:solidFill>
              </a:rPr>
              <a:t>bizitzea</a:t>
            </a:r>
            <a:endParaRPr lang="fr-FR" sz="6600" b="1" cap="all" dirty="0">
              <a:solidFill>
                <a:schemeClr val="accent1"/>
              </a:solidFill>
            </a:endParaRPr>
          </a:p>
          <a:p>
            <a:pPr algn="ctr"/>
            <a:endParaRPr lang="fr-FR" sz="6600" b="1" dirty="0">
              <a:solidFill>
                <a:schemeClr val="accent1"/>
              </a:solidFill>
            </a:endParaRPr>
          </a:p>
          <a:p>
            <a:pPr algn="ctr"/>
            <a:r>
              <a:rPr lang="fr-FR" sz="6600" b="1" dirty="0">
                <a:solidFill>
                  <a:schemeClr val="accent1"/>
                </a:solidFill>
              </a:rPr>
              <a:t>CULTURE, ESKUARA, JEUNESSE et VIE ASSOCIATIVE</a:t>
            </a:r>
          </a:p>
        </p:txBody>
      </p:sp>
      <p:sp>
        <p:nvSpPr>
          <p:cNvPr id="2" name="Espace réservé du numéro de diapositive 1">
            <a:extLst>
              <a:ext uri="{FF2B5EF4-FFF2-40B4-BE49-F238E27FC236}">
                <a16:creationId xmlns:a16="http://schemas.microsoft.com/office/drawing/2014/main" id="{14F87F1E-9125-443F-84D5-5F2B45E73B5F}"/>
              </a:ext>
            </a:extLst>
          </p:cNvPr>
          <p:cNvSpPr>
            <a:spLocks noGrp="1"/>
          </p:cNvSpPr>
          <p:nvPr>
            <p:ph type="sldNum" sz="quarter" idx="12"/>
          </p:nvPr>
        </p:nvSpPr>
        <p:spPr/>
        <p:txBody>
          <a:bodyPr/>
          <a:lstStyle/>
          <a:p>
            <a:fld id="{5B7EF156-C771-45A6-AD93-632A738C7163}" type="slidenum">
              <a:rPr lang="fr-FR" smtClean="0"/>
              <a:t>11</a:t>
            </a:fld>
            <a:endParaRPr lang="fr-FR"/>
          </a:p>
        </p:txBody>
      </p:sp>
    </p:spTree>
    <p:extLst>
      <p:ext uri="{BB962C8B-B14F-4D97-AF65-F5344CB8AC3E}">
        <p14:creationId xmlns:p14="http://schemas.microsoft.com/office/powerpoint/2010/main" val="2861206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p:txBody>
          <a:bodyPr/>
          <a:lstStyle/>
          <a:p>
            <a:r>
              <a:rPr lang="fr-FR" b="1" cap="all" dirty="0">
                <a:solidFill>
                  <a:schemeClr val="accent1">
                    <a:lumMod val="75000"/>
                  </a:schemeClr>
                </a:solidFill>
              </a:rPr>
              <a:t>2022-2026ko </a:t>
            </a:r>
            <a:r>
              <a:rPr lang="fr-FR" b="1" cap="all" dirty="0" err="1">
                <a:solidFill>
                  <a:schemeClr val="accent1">
                    <a:lumMod val="75000"/>
                  </a:schemeClr>
                </a:solidFill>
              </a:rPr>
              <a:t>jokoan</a:t>
            </a:r>
            <a:r>
              <a:rPr lang="fr-FR" b="1" cap="all" dirty="0">
                <a:solidFill>
                  <a:schemeClr val="accent1">
                    <a:lumMod val="75000"/>
                  </a:schemeClr>
                </a:solidFill>
              </a:rPr>
              <a:t> </a:t>
            </a:r>
            <a:r>
              <a:rPr lang="fr-FR" b="1" cap="all" dirty="0" err="1">
                <a:solidFill>
                  <a:schemeClr val="accent1">
                    <a:lumMod val="75000"/>
                  </a:schemeClr>
                </a:solidFill>
              </a:rPr>
              <a:t>denak</a:t>
            </a:r>
            <a:br>
              <a:rPr lang="fr-FR" b="1" dirty="0">
                <a:solidFill>
                  <a:schemeClr val="accent1">
                    <a:lumMod val="75000"/>
                  </a:schemeClr>
                </a:solidFill>
              </a:rPr>
            </a:br>
            <a:r>
              <a:rPr lang="fr-FR" b="1" dirty="0">
                <a:solidFill>
                  <a:schemeClr val="accent1">
                    <a:lumMod val="75000"/>
                  </a:schemeClr>
                </a:solidFill>
              </a:rPr>
              <a:t>ENJEUX 2022-2026</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1979720"/>
            <a:ext cx="10515600" cy="3788869"/>
          </a:xfrm>
        </p:spPr>
        <p:txBody>
          <a:bodyPr/>
          <a:lstStyle/>
          <a:p>
            <a:r>
              <a:rPr lang="fr-FR" dirty="0">
                <a:solidFill>
                  <a:schemeClr val="accent1">
                    <a:lumMod val="75000"/>
                  </a:schemeClr>
                </a:solidFill>
              </a:rPr>
              <a:t>Eskuara : Fil conducteur et au centre des actions culturelles, jeunesse et de la vie associative.</a:t>
            </a:r>
          </a:p>
          <a:p>
            <a:r>
              <a:rPr lang="fr-FR" dirty="0">
                <a:solidFill>
                  <a:schemeClr val="accent1">
                    <a:lumMod val="75000"/>
                  </a:schemeClr>
                </a:solidFill>
              </a:rPr>
              <a:t>Mettre en œuvre la charte locale de la langue régionale.</a:t>
            </a:r>
          </a:p>
          <a:p>
            <a:r>
              <a:rPr lang="fr-FR" dirty="0">
                <a:solidFill>
                  <a:schemeClr val="accent1">
                    <a:lumMod val="75000"/>
                  </a:schemeClr>
                </a:solidFill>
              </a:rPr>
              <a:t>Transmission de la culture.</a:t>
            </a:r>
          </a:p>
          <a:p>
            <a:r>
              <a:rPr lang="fr-FR" dirty="0">
                <a:solidFill>
                  <a:schemeClr val="accent1">
                    <a:lumMod val="75000"/>
                  </a:schemeClr>
                </a:solidFill>
              </a:rPr>
              <a:t>Soutien des acteurs culturels de la commune dans leurs actions de découverte et de développement.</a:t>
            </a:r>
          </a:p>
          <a:p>
            <a:r>
              <a:rPr lang="fr-FR" dirty="0">
                <a:solidFill>
                  <a:schemeClr val="accent1">
                    <a:lumMod val="75000"/>
                  </a:schemeClr>
                </a:solidFill>
              </a:rPr>
              <a:t>Soutien et accompagnement aux associations.</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12</a:t>
            </a:fld>
            <a:endParaRPr lang="fr-FR"/>
          </a:p>
        </p:txBody>
      </p:sp>
    </p:spTree>
    <p:extLst>
      <p:ext uri="{BB962C8B-B14F-4D97-AF65-F5344CB8AC3E}">
        <p14:creationId xmlns:p14="http://schemas.microsoft.com/office/powerpoint/2010/main" val="1858055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a:xfrm>
            <a:off x="838200" y="187007"/>
            <a:ext cx="10515600" cy="1325563"/>
          </a:xfrm>
        </p:spPr>
        <p:txBody>
          <a:bodyPr/>
          <a:lstStyle/>
          <a:p>
            <a:r>
              <a:rPr lang="fr-FR" b="1" dirty="0">
                <a:solidFill>
                  <a:schemeClr val="accent1">
                    <a:lumMod val="75000"/>
                  </a:schemeClr>
                </a:solidFill>
              </a:rPr>
              <a:t>2023</a:t>
            </a:r>
            <a:r>
              <a:rPr lang="fr-FR" b="1" cap="all" dirty="0">
                <a:solidFill>
                  <a:schemeClr val="accent1">
                    <a:lumMod val="75000"/>
                  </a:schemeClr>
                </a:solidFill>
              </a:rPr>
              <a:t>ko </a:t>
            </a:r>
            <a:r>
              <a:rPr lang="fr-FR" b="1" cap="all" dirty="0" err="1">
                <a:solidFill>
                  <a:schemeClr val="accent1">
                    <a:lumMod val="75000"/>
                  </a:schemeClr>
                </a:solidFill>
              </a:rPr>
              <a:t>egintzen</a:t>
            </a:r>
            <a:r>
              <a:rPr lang="fr-FR" b="1" cap="all" dirty="0">
                <a:solidFill>
                  <a:schemeClr val="accent1">
                    <a:lumMod val="75000"/>
                  </a:schemeClr>
                </a:solidFill>
              </a:rPr>
              <a:t> </a:t>
            </a:r>
            <a:r>
              <a:rPr lang="fr-FR" b="1" cap="all" dirty="0" err="1">
                <a:solidFill>
                  <a:schemeClr val="accent1">
                    <a:lumMod val="75000"/>
                  </a:schemeClr>
                </a:solidFill>
              </a:rPr>
              <a:t>proposamenak</a:t>
            </a:r>
            <a:br>
              <a:rPr lang="fr-FR" b="1" dirty="0">
                <a:solidFill>
                  <a:schemeClr val="accent1">
                    <a:lumMod val="75000"/>
                  </a:schemeClr>
                </a:solidFill>
              </a:rPr>
            </a:br>
            <a:r>
              <a:rPr lang="fr-FR" b="1" dirty="0">
                <a:solidFill>
                  <a:schemeClr val="accent1">
                    <a:lumMod val="75000"/>
                  </a:schemeClr>
                </a:solidFill>
              </a:rPr>
              <a:t>ACTIONS PROPOSEES EN 2023</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1722274"/>
            <a:ext cx="10418685" cy="4980372"/>
          </a:xfrm>
        </p:spPr>
        <p:txBody>
          <a:bodyPr>
            <a:normAutofit fontScale="92500" lnSpcReduction="20000"/>
          </a:bodyPr>
          <a:lstStyle/>
          <a:p>
            <a:r>
              <a:rPr lang="fr-FR" dirty="0">
                <a:solidFill>
                  <a:schemeClr val="accent1">
                    <a:lumMod val="75000"/>
                  </a:schemeClr>
                </a:solidFill>
              </a:rPr>
              <a:t>Stagiairisation du chargé de missions socioculturelles : accompagnement et suivi du technicien.</a:t>
            </a:r>
          </a:p>
          <a:p>
            <a:r>
              <a:rPr lang="fr-FR" dirty="0">
                <a:solidFill>
                  <a:schemeClr val="accent1">
                    <a:lumMod val="75000"/>
                  </a:schemeClr>
                </a:solidFill>
              </a:rPr>
              <a:t>Maintien de subventions aux associations avec un travail plus fin sur les documents transmis : bilan d’activités, comptes de l’année n-1 et budget prévisionnel de l’année n.</a:t>
            </a:r>
          </a:p>
          <a:p>
            <a:r>
              <a:rPr lang="fr-FR" dirty="0">
                <a:solidFill>
                  <a:schemeClr val="accent1">
                    <a:lumMod val="75000"/>
                  </a:schemeClr>
                </a:solidFill>
              </a:rPr>
              <a:t>Soutien aux animations : </a:t>
            </a:r>
            <a:r>
              <a:rPr lang="fr-FR" dirty="0" err="1">
                <a:solidFill>
                  <a:schemeClr val="accent1">
                    <a:lumMod val="75000"/>
                  </a:schemeClr>
                </a:solidFill>
              </a:rPr>
              <a:t>Ihauteri</a:t>
            </a:r>
            <a:r>
              <a:rPr lang="fr-FR" dirty="0">
                <a:solidFill>
                  <a:schemeClr val="accent1">
                    <a:lumMod val="75000"/>
                  </a:schemeClr>
                </a:solidFill>
              </a:rPr>
              <a:t>, Journée des contrebandiers, </a:t>
            </a:r>
            <a:r>
              <a:rPr lang="fr-FR" dirty="0" err="1">
                <a:solidFill>
                  <a:schemeClr val="accent1">
                    <a:lumMod val="75000"/>
                  </a:schemeClr>
                </a:solidFill>
              </a:rPr>
              <a:t>Olentzero</a:t>
            </a:r>
            <a:r>
              <a:rPr lang="fr-FR" dirty="0">
                <a:solidFill>
                  <a:schemeClr val="accent1">
                    <a:lumMod val="75000"/>
                  </a:schemeClr>
                </a:solidFill>
              </a:rPr>
              <a:t> et autres manifestations : 16 000 €.</a:t>
            </a:r>
          </a:p>
          <a:p>
            <a:r>
              <a:rPr lang="fr-FR" dirty="0">
                <a:solidFill>
                  <a:schemeClr val="accent1">
                    <a:lumMod val="75000"/>
                  </a:schemeClr>
                </a:solidFill>
              </a:rPr>
              <a:t>Reconduction d’une semaine découverte du village pour les écoles de la commune : 1 400 €.</a:t>
            </a:r>
          </a:p>
          <a:p>
            <a:r>
              <a:rPr lang="fr-FR" dirty="0">
                <a:solidFill>
                  <a:schemeClr val="accent1">
                    <a:lumMod val="75000"/>
                  </a:schemeClr>
                </a:solidFill>
              </a:rPr>
              <a:t>Organisation d’un temps de découverte du village pour les Pré-ados et ados : Définition du projet + budget – 2 100 €</a:t>
            </a:r>
          </a:p>
          <a:p>
            <a:r>
              <a:rPr lang="fr-FR" dirty="0">
                <a:solidFill>
                  <a:schemeClr val="accent1">
                    <a:lumMod val="75000"/>
                  </a:schemeClr>
                </a:solidFill>
              </a:rPr>
              <a:t>Actions de promotion de l’Eskuara : 6 000 €</a:t>
            </a:r>
          </a:p>
          <a:p>
            <a:r>
              <a:rPr lang="fr-FR" dirty="0">
                <a:solidFill>
                  <a:schemeClr val="accent1">
                    <a:lumMod val="75000"/>
                  </a:schemeClr>
                </a:solidFill>
              </a:rPr>
              <a:t>Actions de prévention en collaboration avec la commission sociale :  2 000 €.</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13</a:t>
            </a:fld>
            <a:endParaRPr lang="fr-FR"/>
          </a:p>
        </p:txBody>
      </p:sp>
    </p:spTree>
    <p:extLst>
      <p:ext uri="{BB962C8B-B14F-4D97-AF65-F5344CB8AC3E}">
        <p14:creationId xmlns:p14="http://schemas.microsoft.com/office/powerpoint/2010/main" val="4247767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a:xfrm>
            <a:off x="838200" y="365124"/>
            <a:ext cx="10515600" cy="1325563"/>
          </a:xfrm>
        </p:spPr>
        <p:txBody>
          <a:bodyPr/>
          <a:lstStyle/>
          <a:p>
            <a:r>
              <a:rPr lang="fr-FR" b="1" cap="all" dirty="0" err="1">
                <a:solidFill>
                  <a:schemeClr val="accent1">
                    <a:lumMod val="75000"/>
                  </a:schemeClr>
                </a:solidFill>
              </a:rPr>
              <a:t>Urte</a:t>
            </a:r>
            <a:r>
              <a:rPr lang="fr-FR" b="1" cap="all" dirty="0">
                <a:solidFill>
                  <a:schemeClr val="accent1">
                    <a:lumMod val="75000"/>
                  </a:schemeClr>
                </a:solidFill>
              </a:rPr>
              <a:t> </a:t>
            </a:r>
            <a:r>
              <a:rPr lang="fr-FR" b="1" cap="all" dirty="0" err="1">
                <a:solidFill>
                  <a:schemeClr val="accent1">
                    <a:lumMod val="75000"/>
                  </a:schemeClr>
                </a:solidFill>
              </a:rPr>
              <a:t>askotako</a:t>
            </a:r>
            <a:r>
              <a:rPr lang="fr-FR" b="1" cap="all" dirty="0">
                <a:solidFill>
                  <a:schemeClr val="accent1">
                    <a:lumMod val="75000"/>
                  </a:schemeClr>
                </a:solidFill>
              </a:rPr>
              <a:t> </a:t>
            </a:r>
            <a:r>
              <a:rPr lang="fr-FR" b="1" cap="all" dirty="0" err="1">
                <a:solidFill>
                  <a:schemeClr val="accent1">
                    <a:lumMod val="75000"/>
                  </a:schemeClr>
                </a:solidFill>
              </a:rPr>
              <a:t>egintzak</a:t>
            </a:r>
            <a:br>
              <a:rPr lang="fr-FR" b="1" dirty="0">
                <a:solidFill>
                  <a:schemeClr val="accent1">
                    <a:lumMod val="75000"/>
                  </a:schemeClr>
                </a:solidFill>
              </a:rPr>
            </a:br>
            <a:r>
              <a:rPr lang="fr-FR" b="1" dirty="0">
                <a:solidFill>
                  <a:schemeClr val="accent1">
                    <a:lumMod val="75000"/>
                  </a:schemeClr>
                </a:solidFill>
              </a:rPr>
              <a:t>ACTIONS PLURIANNUELLES</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80872" y="1811045"/>
            <a:ext cx="10515600" cy="4243465"/>
          </a:xfrm>
        </p:spPr>
        <p:txBody>
          <a:bodyPr>
            <a:normAutofit lnSpcReduction="10000"/>
          </a:bodyPr>
          <a:lstStyle/>
          <a:p>
            <a:r>
              <a:rPr lang="fr-FR" dirty="0">
                <a:solidFill>
                  <a:schemeClr val="accent1">
                    <a:lumMod val="75000"/>
                  </a:schemeClr>
                </a:solidFill>
              </a:rPr>
              <a:t> Animation autour d’OLENZERO et les Charbonnières (2022-2023) avec et pour les écoles du village :</a:t>
            </a:r>
          </a:p>
          <a:p>
            <a:pPr lvl="1"/>
            <a:r>
              <a:rPr lang="fr-FR" dirty="0">
                <a:solidFill>
                  <a:schemeClr val="accent1">
                    <a:lumMod val="75000"/>
                  </a:schemeClr>
                </a:solidFill>
              </a:rPr>
              <a:t>2022 : étêtage de deux chênes.</a:t>
            </a:r>
          </a:p>
          <a:p>
            <a:pPr lvl="1"/>
            <a:r>
              <a:rPr lang="fr-FR" dirty="0">
                <a:solidFill>
                  <a:schemeClr val="accent1">
                    <a:lumMod val="75000"/>
                  </a:schemeClr>
                </a:solidFill>
              </a:rPr>
              <a:t>21 décembre 2022 : Projection documentaire suivie d’un débat.</a:t>
            </a:r>
          </a:p>
          <a:p>
            <a:pPr lvl="1"/>
            <a:r>
              <a:rPr lang="fr-FR" dirty="0">
                <a:solidFill>
                  <a:schemeClr val="accent1">
                    <a:lumMod val="75000"/>
                  </a:schemeClr>
                </a:solidFill>
              </a:rPr>
              <a:t>2023 : réalisation de la charbonnière avec le bois étêté.</a:t>
            </a:r>
          </a:p>
          <a:p>
            <a:endParaRPr lang="fr-FR" dirty="0">
              <a:solidFill>
                <a:schemeClr val="accent1">
                  <a:lumMod val="75000"/>
                </a:schemeClr>
              </a:solidFill>
            </a:endParaRPr>
          </a:p>
          <a:p>
            <a:r>
              <a:rPr lang="fr-FR" dirty="0" err="1">
                <a:solidFill>
                  <a:schemeClr val="accent1">
                    <a:lumMod val="75000"/>
                  </a:schemeClr>
                </a:solidFill>
              </a:rPr>
              <a:t>Geuretik</a:t>
            </a:r>
            <a:r>
              <a:rPr lang="fr-FR" dirty="0">
                <a:solidFill>
                  <a:schemeClr val="accent1">
                    <a:lumMod val="75000"/>
                  </a:schemeClr>
                </a:solidFill>
              </a:rPr>
              <a:t> </a:t>
            </a:r>
            <a:r>
              <a:rPr lang="fr-FR" dirty="0" err="1">
                <a:solidFill>
                  <a:schemeClr val="accent1">
                    <a:lumMod val="75000"/>
                  </a:schemeClr>
                </a:solidFill>
              </a:rPr>
              <a:t>Sortuak</a:t>
            </a:r>
            <a:r>
              <a:rPr lang="fr-FR" dirty="0">
                <a:solidFill>
                  <a:schemeClr val="accent1">
                    <a:lumMod val="75000"/>
                  </a:schemeClr>
                </a:solidFill>
              </a:rPr>
              <a:t> – Aide à la création et à la diffusion d’une production réalisée en langue basque : implication de la commune dans une résidence d’artistes et une participation financière de 4 000 € sur 2 ans (2023-2024) en collaboration avec les communes de </a:t>
            </a:r>
            <a:r>
              <a:rPr lang="fr-FR" dirty="0" err="1">
                <a:solidFill>
                  <a:schemeClr val="accent1">
                    <a:lumMod val="75000"/>
                  </a:schemeClr>
                </a:solidFill>
              </a:rPr>
              <a:t>Lesaka</a:t>
            </a:r>
            <a:r>
              <a:rPr lang="fr-FR" dirty="0">
                <a:solidFill>
                  <a:schemeClr val="accent1">
                    <a:lumMod val="75000"/>
                  </a:schemeClr>
                </a:solidFill>
              </a:rPr>
              <a:t> et </a:t>
            </a:r>
            <a:r>
              <a:rPr lang="fr-FR" dirty="0" err="1">
                <a:solidFill>
                  <a:schemeClr val="accent1">
                    <a:lumMod val="75000"/>
                  </a:schemeClr>
                </a:solidFill>
              </a:rPr>
              <a:t>Bera</a:t>
            </a:r>
            <a:r>
              <a:rPr lang="fr-FR" dirty="0">
                <a:solidFill>
                  <a:schemeClr val="accent1">
                    <a:lumMod val="75000"/>
                  </a:schemeClr>
                </a:solidFill>
              </a:rPr>
              <a:t>.</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14</a:t>
            </a:fld>
            <a:endParaRPr lang="fr-FR"/>
          </a:p>
        </p:txBody>
      </p:sp>
    </p:spTree>
    <p:extLst>
      <p:ext uri="{BB962C8B-B14F-4D97-AF65-F5344CB8AC3E}">
        <p14:creationId xmlns:p14="http://schemas.microsoft.com/office/powerpoint/2010/main" val="1244551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a:xfrm>
            <a:off x="838200" y="365124"/>
            <a:ext cx="10515600" cy="1325563"/>
          </a:xfrm>
        </p:spPr>
        <p:txBody>
          <a:bodyPr/>
          <a:lstStyle/>
          <a:p>
            <a:r>
              <a:rPr lang="fr-FR" b="1" cap="all" dirty="0" err="1">
                <a:solidFill>
                  <a:schemeClr val="accent1">
                    <a:lumMod val="75000"/>
                  </a:schemeClr>
                </a:solidFill>
              </a:rPr>
              <a:t>Urte</a:t>
            </a:r>
            <a:r>
              <a:rPr lang="fr-FR" b="1" cap="all" dirty="0">
                <a:solidFill>
                  <a:schemeClr val="accent1">
                    <a:lumMod val="75000"/>
                  </a:schemeClr>
                </a:solidFill>
              </a:rPr>
              <a:t> </a:t>
            </a:r>
            <a:r>
              <a:rPr lang="fr-FR" b="1" cap="all" dirty="0" err="1">
                <a:solidFill>
                  <a:schemeClr val="accent1">
                    <a:lumMod val="75000"/>
                  </a:schemeClr>
                </a:solidFill>
              </a:rPr>
              <a:t>askotako</a:t>
            </a:r>
            <a:r>
              <a:rPr lang="fr-FR" b="1" cap="all" dirty="0">
                <a:solidFill>
                  <a:schemeClr val="accent1">
                    <a:lumMod val="75000"/>
                  </a:schemeClr>
                </a:solidFill>
              </a:rPr>
              <a:t> </a:t>
            </a:r>
            <a:r>
              <a:rPr lang="fr-FR" b="1" cap="all" dirty="0" err="1">
                <a:solidFill>
                  <a:schemeClr val="accent1">
                    <a:lumMod val="75000"/>
                  </a:schemeClr>
                </a:solidFill>
              </a:rPr>
              <a:t>egintzak</a:t>
            </a:r>
            <a:br>
              <a:rPr lang="fr-FR" b="1" dirty="0">
                <a:solidFill>
                  <a:schemeClr val="accent1">
                    <a:lumMod val="75000"/>
                  </a:schemeClr>
                </a:solidFill>
              </a:rPr>
            </a:br>
            <a:r>
              <a:rPr lang="fr-FR" b="1" dirty="0">
                <a:solidFill>
                  <a:schemeClr val="accent1">
                    <a:lumMod val="75000"/>
                  </a:schemeClr>
                </a:solidFill>
              </a:rPr>
              <a:t>ACTIONS PLURIANNUELLES</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80872" y="1811045"/>
            <a:ext cx="10515600" cy="4243465"/>
          </a:xfrm>
        </p:spPr>
        <p:txBody>
          <a:bodyPr>
            <a:normAutofit fontScale="92500" lnSpcReduction="20000"/>
          </a:bodyPr>
          <a:lstStyle/>
          <a:p>
            <a:r>
              <a:rPr lang="fr-FR" dirty="0">
                <a:solidFill>
                  <a:schemeClr val="accent1">
                    <a:lumMod val="75000"/>
                  </a:schemeClr>
                </a:solidFill>
              </a:rPr>
              <a:t> </a:t>
            </a:r>
            <a:r>
              <a:rPr lang="fr-FR" sz="3200" b="1" dirty="0">
                <a:solidFill>
                  <a:schemeClr val="accent1">
                    <a:lumMod val="75000"/>
                  </a:schemeClr>
                </a:solidFill>
              </a:rPr>
              <a:t>Politique linguistique communale Eskuara </a:t>
            </a:r>
            <a:r>
              <a:rPr lang="fr-FR" dirty="0">
                <a:solidFill>
                  <a:schemeClr val="accent1">
                    <a:lumMod val="75000"/>
                  </a:schemeClr>
                </a:solidFill>
              </a:rPr>
              <a:t>:</a:t>
            </a:r>
          </a:p>
          <a:p>
            <a:r>
              <a:rPr lang="fr-FR" dirty="0">
                <a:solidFill>
                  <a:schemeClr val="accent1">
                    <a:lumMod val="75000"/>
                  </a:schemeClr>
                </a:solidFill>
              </a:rPr>
              <a:t>Une politique de sensibilisation de la population locale mais véritablement par une politique d’usage de la langue et plus particulièrement par le renforcement de l’usage de la langue dans toutes les politiques publiques municipales.</a:t>
            </a:r>
          </a:p>
          <a:p>
            <a:endParaRPr lang="fr-FR" dirty="0">
              <a:solidFill>
                <a:schemeClr val="accent1">
                  <a:lumMod val="75000"/>
                </a:schemeClr>
              </a:solidFill>
            </a:endParaRPr>
          </a:p>
          <a:p>
            <a:r>
              <a:rPr lang="fr-FR" dirty="0">
                <a:solidFill>
                  <a:schemeClr val="accent1">
                    <a:lumMod val="75000"/>
                  </a:schemeClr>
                </a:solidFill>
              </a:rPr>
              <a:t>Les </a:t>
            </a:r>
            <a:r>
              <a:rPr lang="fr-FR" b="1" dirty="0">
                <a:solidFill>
                  <a:schemeClr val="accent1">
                    <a:lumMod val="75000"/>
                  </a:schemeClr>
                </a:solidFill>
              </a:rPr>
              <a:t>objectifs</a:t>
            </a:r>
            <a:r>
              <a:rPr lang="fr-FR" dirty="0">
                <a:solidFill>
                  <a:schemeClr val="accent1">
                    <a:lumMod val="75000"/>
                  </a:schemeClr>
                </a:solidFill>
              </a:rPr>
              <a:t> du plan d’actions municipal 2022-2026 sont :</a:t>
            </a:r>
          </a:p>
          <a:p>
            <a:pPr lvl="1"/>
            <a:r>
              <a:rPr lang="fr-FR" dirty="0">
                <a:solidFill>
                  <a:schemeClr val="accent1">
                    <a:lumMod val="75000"/>
                  </a:schemeClr>
                </a:solidFill>
              </a:rPr>
              <a:t>1/ Conforter le parcours « Petite enfance », « Enfance » et « Adolescence » en eskuara.</a:t>
            </a:r>
          </a:p>
          <a:p>
            <a:pPr lvl="1"/>
            <a:r>
              <a:rPr lang="fr-FR" dirty="0">
                <a:solidFill>
                  <a:schemeClr val="accent1">
                    <a:lumMod val="75000"/>
                  </a:schemeClr>
                </a:solidFill>
              </a:rPr>
              <a:t>2/ Favoriser et soutenir l’accès au patrimoine, à la création et à la diffusion culturelles en Eskuara.</a:t>
            </a:r>
          </a:p>
          <a:p>
            <a:pPr lvl="1"/>
            <a:r>
              <a:rPr lang="fr-FR" dirty="0">
                <a:solidFill>
                  <a:schemeClr val="accent1">
                    <a:lumMod val="75000"/>
                  </a:schemeClr>
                </a:solidFill>
              </a:rPr>
              <a:t>3/ Poursuivre et faciliter l’accès en et à l’Eskuara dans la vie sociale, administrative et économique.</a:t>
            </a:r>
          </a:p>
          <a:p>
            <a:endParaRPr lang="fr-FR" dirty="0">
              <a:solidFill>
                <a:schemeClr val="accent1">
                  <a:lumMod val="75000"/>
                </a:schemeClr>
              </a:solidFill>
            </a:endParaRP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15</a:t>
            </a:fld>
            <a:endParaRPr lang="fr-FR"/>
          </a:p>
        </p:txBody>
      </p:sp>
      <p:pic>
        <p:nvPicPr>
          <p:cNvPr id="6" name="Picture 2" descr="Icône De Vecteur Zoomer En Effet. Loupe Signe, Symbole Clip Art Libres De  Droits , Svg , Vecteurs Et Illustration. Image 98865985.">
            <a:extLst>
              <a:ext uri="{FF2B5EF4-FFF2-40B4-BE49-F238E27FC236}">
                <a16:creationId xmlns:a16="http://schemas.microsoft.com/office/drawing/2014/main" id="{BCC56889-E4DA-356C-4C5C-EDC9A9766E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98190" y="136526"/>
            <a:ext cx="1674520" cy="1674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567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21CF8406-8F4D-4960-911B-1A94B1433809}"/>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ZoneTexte 4">
            <a:extLst>
              <a:ext uri="{FF2B5EF4-FFF2-40B4-BE49-F238E27FC236}">
                <a16:creationId xmlns:a16="http://schemas.microsoft.com/office/drawing/2014/main" id="{E704A3DD-B717-4CC1-8A44-470C3D58B4BB}"/>
              </a:ext>
            </a:extLst>
          </p:cNvPr>
          <p:cNvSpPr txBox="1"/>
          <p:nvPr/>
        </p:nvSpPr>
        <p:spPr>
          <a:xfrm>
            <a:off x="556334" y="1557607"/>
            <a:ext cx="11079332" cy="3139321"/>
          </a:xfrm>
          <a:prstGeom prst="rect">
            <a:avLst/>
          </a:prstGeom>
          <a:noFill/>
        </p:spPr>
        <p:txBody>
          <a:bodyPr wrap="square" rtlCol="0">
            <a:spAutoFit/>
          </a:bodyPr>
          <a:lstStyle/>
          <a:p>
            <a:pPr algn="ctr"/>
            <a:r>
              <a:rPr lang="fr-FR" sz="6600" b="1" dirty="0">
                <a:solidFill>
                  <a:schemeClr val="accent1"/>
                </a:solidFill>
              </a:rPr>
              <a:t>LABORANTZA</a:t>
            </a:r>
          </a:p>
          <a:p>
            <a:pPr algn="ctr"/>
            <a:endParaRPr lang="fr-FR" sz="6600" b="1" dirty="0">
              <a:solidFill>
                <a:schemeClr val="accent1"/>
              </a:solidFill>
            </a:endParaRPr>
          </a:p>
          <a:p>
            <a:pPr algn="ctr"/>
            <a:r>
              <a:rPr lang="fr-FR" sz="6600" b="1" dirty="0">
                <a:solidFill>
                  <a:schemeClr val="accent1"/>
                </a:solidFill>
              </a:rPr>
              <a:t>AGRICULTURE</a:t>
            </a:r>
          </a:p>
        </p:txBody>
      </p:sp>
      <p:sp>
        <p:nvSpPr>
          <p:cNvPr id="2" name="Espace réservé du numéro de diapositive 1">
            <a:extLst>
              <a:ext uri="{FF2B5EF4-FFF2-40B4-BE49-F238E27FC236}">
                <a16:creationId xmlns:a16="http://schemas.microsoft.com/office/drawing/2014/main" id="{14F87F1E-9125-443F-84D5-5F2B45E73B5F}"/>
              </a:ext>
            </a:extLst>
          </p:cNvPr>
          <p:cNvSpPr>
            <a:spLocks noGrp="1"/>
          </p:cNvSpPr>
          <p:nvPr>
            <p:ph type="sldNum" sz="quarter" idx="12"/>
          </p:nvPr>
        </p:nvSpPr>
        <p:spPr/>
        <p:txBody>
          <a:bodyPr/>
          <a:lstStyle/>
          <a:p>
            <a:fld id="{5B7EF156-C771-45A6-AD93-632A738C7163}" type="slidenum">
              <a:rPr lang="fr-FR" smtClean="0"/>
              <a:t>16</a:t>
            </a:fld>
            <a:endParaRPr lang="fr-FR"/>
          </a:p>
        </p:txBody>
      </p:sp>
    </p:spTree>
    <p:extLst>
      <p:ext uri="{BB962C8B-B14F-4D97-AF65-F5344CB8AC3E}">
        <p14:creationId xmlns:p14="http://schemas.microsoft.com/office/powerpoint/2010/main" val="26502875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a:xfrm>
            <a:off x="838200" y="214204"/>
            <a:ext cx="10515600" cy="1325563"/>
          </a:xfrm>
        </p:spPr>
        <p:txBody>
          <a:bodyPr/>
          <a:lstStyle/>
          <a:p>
            <a:r>
              <a:rPr lang="fr-FR" b="1" cap="all" dirty="0">
                <a:solidFill>
                  <a:schemeClr val="accent1">
                    <a:lumMod val="75000"/>
                  </a:schemeClr>
                </a:solidFill>
              </a:rPr>
              <a:t>2022-2026ko </a:t>
            </a:r>
            <a:r>
              <a:rPr lang="fr-FR" b="1" cap="all" dirty="0" err="1">
                <a:solidFill>
                  <a:schemeClr val="accent1">
                    <a:lumMod val="75000"/>
                  </a:schemeClr>
                </a:solidFill>
              </a:rPr>
              <a:t>jokoan</a:t>
            </a:r>
            <a:r>
              <a:rPr lang="fr-FR" b="1" cap="all" dirty="0">
                <a:solidFill>
                  <a:schemeClr val="accent1">
                    <a:lumMod val="75000"/>
                  </a:schemeClr>
                </a:solidFill>
              </a:rPr>
              <a:t> </a:t>
            </a:r>
            <a:r>
              <a:rPr lang="fr-FR" b="1" cap="all" dirty="0" err="1">
                <a:solidFill>
                  <a:schemeClr val="accent1">
                    <a:lumMod val="75000"/>
                  </a:schemeClr>
                </a:solidFill>
              </a:rPr>
              <a:t>denak</a:t>
            </a:r>
            <a:br>
              <a:rPr lang="fr-FR" b="1" dirty="0">
                <a:solidFill>
                  <a:schemeClr val="accent1">
                    <a:lumMod val="75000"/>
                  </a:schemeClr>
                </a:solidFill>
              </a:rPr>
            </a:br>
            <a:r>
              <a:rPr lang="fr-FR" b="1" dirty="0">
                <a:solidFill>
                  <a:schemeClr val="accent1">
                    <a:lumMod val="75000"/>
                  </a:schemeClr>
                </a:solidFill>
              </a:rPr>
              <a:t>ENJEUX 2022-2026</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1662467"/>
            <a:ext cx="10782670" cy="5059008"/>
          </a:xfrm>
        </p:spPr>
        <p:txBody>
          <a:bodyPr>
            <a:normAutofit fontScale="92500" lnSpcReduction="10000"/>
          </a:bodyPr>
          <a:lstStyle/>
          <a:p>
            <a:r>
              <a:rPr lang="fr-FR" dirty="0">
                <a:solidFill>
                  <a:schemeClr val="accent1">
                    <a:lumMod val="75000"/>
                  </a:schemeClr>
                </a:solidFill>
              </a:rPr>
              <a:t>Soutien au développement de l’agriculture locale, au maintien des activités agricoles et à l’installation de nouveaux agriculteurs.</a:t>
            </a:r>
          </a:p>
          <a:p>
            <a:r>
              <a:rPr lang="fr-FR" dirty="0">
                <a:solidFill>
                  <a:schemeClr val="accent1">
                    <a:lumMod val="75000"/>
                  </a:schemeClr>
                </a:solidFill>
              </a:rPr>
              <a:t>Une priorité : la volonté d’une maîtrise foncière agricole pour préserver l’agriculture sur le village à l’instar de nos aînés (plus de 200 hectares de prairies communales, etc.) – Poursuite d’une politique volontariste foncière agricole de la commune (acquisitions), seule garante du maintien des terres agricoles dans le temps, en partenariat avec l’Etablissement Public Foncier Local (EPFL).</a:t>
            </a:r>
          </a:p>
          <a:p>
            <a:r>
              <a:rPr lang="fr-FR" dirty="0">
                <a:solidFill>
                  <a:schemeClr val="accent1">
                    <a:lumMod val="75000"/>
                  </a:schemeClr>
                </a:solidFill>
              </a:rPr>
              <a:t>Ecriture d’une charte de la vie rurale.</a:t>
            </a:r>
          </a:p>
          <a:p>
            <a:r>
              <a:rPr lang="fr-FR" dirty="0">
                <a:solidFill>
                  <a:schemeClr val="accent1">
                    <a:lumMod val="75000"/>
                  </a:schemeClr>
                </a:solidFill>
              </a:rPr>
              <a:t>Préservation de nos milieux ouverts.</a:t>
            </a:r>
          </a:p>
          <a:p>
            <a:r>
              <a:rPr lang="fr-FR" dirty="0">
                <a:solidFill>
                  <a:schemeClr val="accent1">
                    <a:lumMod val="75000"/>
                  </a:schemeClr>
                </a:solidFill>
              </a:rPr>
              <a:t>Protection de notre patrimoine : restauration des bordes, des passages canadiens, etc.</a:t>
            </a:r>
          </a:p>
          <a:p>
            <a:r>
              <a:rPr lang="fr-FR" dirty="0">
                <a:solidFill>
                  <a:schemeClr val="accent1">
                    <a:lumMod val="75000"/>
                  </a:schemeClr>
                </a:solidFill>
              </a:rPr>
              <a:t>Préservation des variétés agricoles historiques et locales.</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17</a:t>
            </a:fld>
            <a:endParaRPr lang="fr-FR"/>
          </a:p>
        </p:txBody>
      </p:sp>
    </p:spTree>
    <p:extLst>
      <p:ext uri="{BB962C8B-B14F-4D97-AF65-F5344CB8AC3E}">
        <p14:creationId xmlns:p14="http://schemas.microsoft.com/office/powerpoint/2010/main" val="3410716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p:txBody>
          <a:bodyPr/>
          <a:lstStyle/>
          <a:p>
            <a:r>
              <a:rPr lang="fr-FR" b="1" dirty="0">
                <a:solidFill>
                  <a:schemeClr val="accent1">
                    <a:lumMod val="75000"/>
                  </a:schemeClr>
                </a:solidFill>
              </a:rPr>
              <a:t>2023</a:t>
            </a:r>
            <a:r>
              <a:rPr lang="fr-FR" b="1" cap="all" dirty="0">
                <a:solidFill>
                  <a:schemeClr val="accent1">
                    <a:lumMod val="75000"/>
                  </a:schemeClr>
                </a:solidFill>
              </a:rPr>
              <a:t>ko </a:t>
            </a:r>
            <a:r>
              <a:rPr lang="fr-FR" b="1" cap="all" dirty="0" err="1">
                <a:solidFill>
                  <a:schemeClr val="accent1">
                    <a:lumMod val="75000"/>
                  </a:schemeClr>
                </a:solidFill>
              </a:rPr>
              <a:t>egintzen</a:t>
            </a:r>
            <a:r>
              <a:rPr lang="fr-FR" b="1" cap="all" dirty="0">
                <a:solidFill>
                  <a:schemeClr val="accent1">
                    <a:lumMod val="75000"/>
                  </a:schemeClr>
                </a:solidFill>
              </a:rPr>
              <a:t> </a:t>
            </a:r>
            <a:r>
              <a:rPr lang="fr-FR" b="1" cap="all" dirty="0" err="1">
                <a:solidFill>
                  <a:schemeClr val="accent1">
                    <a:lumMod val="75000"/>
                  </a:schemeClr>
                </a:solidFill>
              </a:rPr>
              <a:t>proposamenak</a:t>
            </a:r>
            <a:br>
              <a:rPr lang="fr-FR" b="1" dirty="0">
                <a:solidFill>
                  <a:schemeClr val="accent1">
                    <a:lumMod val="75000"/>
                  </a:schemeClr>
                </a:solidFill>
              </a:rPr>
            </a:br>
            <a:r>
              <a:rPr lang="fr-FR" b="1" dirty="0">
                <a:solidFill>
                  <a:schemeClr val="accent1">
                    <a:lumMod val="75000"/>
                  </a:schemeClr>
                </a:solidFill>
              </a:rPr>
              <a:t>ACTIONS PROPOSEES EN 2023</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736847" y="1811045"/>
            <a:ext cx="10804124" cy="4681830"/>
          </a:xfrm>
        </p:spPr>
        <p:txBody>
          <a:bodyPr>
            <a:normAutofit fontScale="92500" lnSpcReduction="20000"/>
          </a:bodyPr>
          <a:lstStyle/>
          <a:p>
            <a:r>
              <a:rPr lang="fr-FR" dirty="0">
                <a:solidFill>
                  <a:schemeClr val="accent1">
                    <a:lumMod val="75000"/>
                  </a:schemeClr>
                </a:solidFill>
              </a:rPr>
              <a:t>Projet d’installations d’abreuvement sur les parcelles communales : pérennisation des parcelles à pâturer, aide à l’élevage et autonomie à la production d’alimentation fourragère.</a:t>
            </a:r>
          </a:p>
          <a:p>
            <a:r>
              <a:rPr lang="fr-FR" dirty="0">
                <a:solidFill>
                  <a:schemeClr val="accent1">
                    <a:lumMod val="75000"/>
                  </a:schemeClr>
                </a:solidFill>
              </a:rPr>
              <a:t>Projet d’installation d’abreuvement en estives.</a:t>
            </a:r>
          </a:p>
          <a:p>
            <a:r>
              <a:rPr lang="fr-FR" dirty="0">
                <a:solidFill>
                  <a:schemeClr val="accent1">
                    <a:lumMod val="75000"/>
                  </a:schemeClr>
                </a:solidFill>
              </a:rPr>
              <a:t>Poursuite des travaux « Bois et Forêt » - Plan de relance « Forêts » ONF : ouverture d’une autorisation de programme sur 3 ans (2022-2024).</a:t>
            </a:r>
          </a:p>
          <a:p>
            <a:pPr lvl="1"/>
            <a:r>
              <a:rPr lang="fr-FR" dirty="0">
                <a:solidFill>
                  <a:schemeClr val="accent1">
                    <a:lumMod val="75000"/>
                  </a:schemeClr>
                </a:solidFill>
              </a:rPr>
              <a:t>Budget total : 95 740 € TTC – Financement entre 65 et 80 % pour un montant de 61 433 € TTC. Budget travaux annuel : 31 914 € / an.</a:t>
            </a:r>
          </a:p>
          <a:p>
            <a:r>
              <a:rPr lang="fr-FR" dirty="0">
                <a:solidFill>
                  <a:schemeClr val="accent1">
                    <a:lumMod val="75000"/>
                  </a:schemeClr>
                </a:solidFill>
              </a:rPr>
              <a:t>Gardiennage et actions pédagogiques sur le Massif de la Rhune. Cf. expérience du </a:t>
            </a:r>
            <a:r>
              <a:rPr lang="fr-FR" dirty="0" err="1">
                <a:solidFill>
                  <a:schemeClr val="accent1">
                    <a:lumMod val="75000"/>
                  </a:schemeClr>
                </a:solidFill>
              </a:rPr>
              <a:t>Baigura</a:t>
            </a:r>
            <a:r>
              <a:rPr lang="fr-FR" dirty="0">
                <a:solidFill>
                  <a:schemeClr val="accent1">
                    <a:lumMod val="75000"/>
                  </a:schemeClr>
                </a:solidFill>
              </a:rPr>
              <a:t>.</a:t>
            </a:r>
          </a:p>
          <a:p>
            <a:r>
              <a:rPr lang="fr-FR" dirty="0">
                <a:solidFill>
                  <a:schemeClr val="accent1">
                    <a:lumMod val="75000"/>
                  </a:schemeClr>
                </a:solidFill>
              </a:rPr>
              <a:t>Envisager le recrutement mutualisé d’un agent rural forestier, montagnard de gardiennage et d’actions autour de la forêt et de la montagne connaissant le territoire.</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18</a:t>
            </a:fld>
            <a:endParaRPr lang="fr-FR"/>
          </a:p>
        </p:txBody>
      </p:sp>
    </p:spTree>
    <p:extLst>
      <p:ext uri="{BB962C8B-B14F-4D97-AF65-F5344CB8AC3E}">
        <p14:creationId xmlns:p14="http://schemas.microsoft.com/office/powerpoint/2010/main" val="704941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a:xfrm>
            <a:off x="838200" y="396950"/>
            <a:ext cx="10515600" cy="1325563"/>
          </a:xfrm>
        </p:spPr>
        <p:txBody>
          <a:bodyPr/>
          <a:lstStyle/>
          <a:p>
            <a:r>
              <a:rPr lang="fr-FR" b="1" cap="all" dirty="0" err="1">
                <a:solidFill>
                  <a:schemeClr val="accent1">
                    <a:lumMod val="75000"/>
                  </a:schemeClr>
                </a:solidFill>
              </a:rPr>
              <a:t>Urte</a:t>
            </a:r>
            <a:r>
              <a:rPr lang="fr-FR" b="1" cap="all" dirty="0">
                <a:solidFill>
                  <a:schemeClr val="accent1">
                    <a:lumMod val="75000"/>
                  </a:schemeClr>
                </a:solidFill>
              </a:rPr>
              <a:t> </a:t>
            </a:r>
            <a:r>
              <a:rPr lang="fr-FR" b="1" cap="all" dirty="0" err="1">
                <a:solidFill>
                  <a:schemeClr val="accent1">
                    <a:lumMod val="75000"/>
                  </a:schemeClr>
                </a:solidFill>
              </a:rPr>
              <a:t>askotako</a:t>
            </a:r>
            <a:r>
              <a:rPr lang="fr-FR" b="1" cap="all" dirty="0">
                <a:solidFill>
                  <a:schemeClr val="accent1">
                    <a:lumMod val="75000"/>
                  </a:schemeClr>
                </a:solidFill>
              </a:rPr>
              <a:t> </a:t>
            </a:r>
            <a:r>
              <a:rPr lang="fr-FR" b="1" cap="all" dirty="0" err="1">
                <a:solidFill>
                  <a:schemeClr val="accent1">
                    <a:lumMod val="75000"/>
                  </a:schemeClr>
                </a:solidFill>
              </a:rPr>
              <a:t>egintzak</a:t>
            </a:r>
            <a:br>
              <a:rPr lang="fr-FR" b="1" dirty="0">
                <a:solidFill>
                  <a:schemeClr val="accent1">
                    <a:lumMod val="75000"/>
                  </a:schemeClr>
                </a:solidFill>
              </a:rPr>
            </a:br>
            <a:r>
              <a:rPr lang="fr-FR" b="1" dirty="0">
                <a:solidFill>
                  <a:schemeClr val="accent1">
                    <a:lumMod val="75000"/>
                  </a:schemeClr>
                </a:solidFill>
              </a:rPr>
              <a:t>ACTIONS PLURIANNUELLES</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2059621"/>
            <a:ext cx="10515600" cy="4500977"/>
          </a:xfrm>
        </p:spPr>
        <p:txBody>
          <a:bodyPr>
            <a:normAutofit/>
          </a:bodyPr>
          <a:lstStyle/>
          <a:p>
            <a:r>
              <a:rPr lang="fr-FR" dirty="0">
                <a:solidFill>
                  <a:schemeClr val="accent1">
                    <a:lumMod val="75000"/>
                  </a:schemeClr>
                </a:solidFill>
              </a:rPr>
              <a:t>Acquisition de terres privées (préemption) : un portage EPFL ou SAFER.</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19</a:t>
            </a:fld>
            <a:endParaRPr lang="fr-FR"/>
          </a:p>
        </p:txBody>
      </p:sp>
    </p:spTree>
    <p:extLst>
      <p:ext uri="{BB962C8B-B14F-4D97-AF65-F5344CB8AC3E}">
        <p14:creationId xmlns:p14="http://schemas.microsoft.com/office/powerpoint/2010/main" val="2775689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p:txBody>
          <a:bodyPr/>
          <a:lstStyle/>
          <a:p>
            <a:r>
              <a:rPr lang="fr-FR" b="1" dirty="0" err="1">
                <a:solidFill>
                  <a:schemeClr val="accent1">
                    <a:lumMod val="75000"/>
                  </a:schemeClr>
                </a:solidFill>
                <a:effectLst/>
                <a:ea typeface="Calibri" panose="020F0502020204030204" pitchFamily="34" charset="0"/>
              </a:rPr>
              <a:t>Helburuak</a:t>
            </a:r>
            <a:r>
              <a:rPr lang="fr-FR" b="1" dirty="0">
                <a:solidFill>
                  <a:schemeClr val="accent1">
                    <a:lumMod val="75000"/>
                  </a:schemeClr>
                </a:solidFill>
                <a:effectLst/>
                <a:ea typeface="Calibri" panose="020F0502020204030204" pitchFamily="34" charset="0"/>
              </a:rPr>
              <a:t> </a:t>
            </a:r>
            <a:r>
              <a:rPr lang="fr-FR" b="1" dirty="0" err="1">
                <a:solidFill>
                  <a:schemeClr val="accent1">
                    <a:lumMod val="75000"/>
                  </a:schemeClr>
                </a:solidFill>
                <a:effectLst/>
                <a:ea typeface="Calibri" panose="020F0502020204030204" pitchFamily="34" charset="0"/>
              </a:rPr>
              <a:t>eta</a:t>
            </a:r>
            <a:r>
              <a:rPr lang="fr-FR" b="1" dirty="0">
                <a:solidFill>
                  <a:schemeClr val="accent1">
                    <a:lumMod val="75000"/>
                  </a:schemeClr>
                </a:solidFill>
                <a:effectLst/>
                <a:ea typeface="Calibri" panose="020F0502020204030204" pitchFamily="34" charset="0"/>
              </a:rPr>
              <a:t> </a:t>
            </a:r>
            <a:r>
              <a:rPr lang="fr-FR" b="1" dirty="0" err="1">
                <a:solidFill>
                  <a:schemeClr val="accent1">
                    <a:lumMod val="75000"/>
                  </a:schemeClr>
                </a:solidFill>
                <a:effectLst/>
                <a:ea typeface="Calibri" panose="020F0502020204030204" pitchFamily="34" charset="0"/>
              </a:rPr>
              <a:t>metodologia</a:t>
            </a:r>
            <a:br>
              <a:rPr lang="fr-FR" b="1" dirty="0">
                <a:solidFill>
                  <a:schemeClr val="accent1">
                    <a:lumMod val="75000"/>
                  </a:schemeClr>
                </a:solidFill>
                <a:ea typeface="Calibri" panose="020F0502020204030204" pitchFamily="34" charset="0"/>
              </a:rPr>
            </a:br>
            <a:r>
              <a:rPr lang="fr-FR" b="1" dirty="0">
                <a:solidFill>
                  <a:schemeClr val="accent1">
                    <a:lumMod val="75000"/>
                  </a:schemeClr>
                </a:solidFill>
              </a:rPr>
              <a:t>Méthodologie et objectifs</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918100" y="2141537"/>
            <a:ext cx="10036946" cy="4351338"/>
          </a:xfrm>
        </p:spPr>
        <p:txBody>
          <a:bodyPr>
            <a:normAutofit/>
          </a:bodyPr>
          <a:lstStyle/>
          <a:p>
            <a:r>
              <a:rPr lang="fr-FR" dirty="0">
                <a:solidFill>
                  <a:schemeClr val="accent1">
                    <a:lumMod val="75000"/>
                  </a:schemeClr>
                </a:solidFill>
              </a:rPr>
              <a:t>Une réflexion organisée par commission municipale.</a:t>
            </a:r>
          </a:p>
          <a:p>
            <a:endParaRPr lang="fr-FR" dirty="0">
              <a:solidFill>
                <a:schemeClr val="accent1">
                  <a:lumMod val="75000"/>
                </a:schemeClr>
              </a:solidFill>
            </a:endParaRPr>
          </a:p>
          <a:p>
            <a:pPr marL="0" indent="0">
              <a:buNone/>
            </a:pPr>
            <a:r>
              <a:rPr lang="fr-FR" sz="4400" dirty="0" err="1">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Helburuak</a:t>
            </a:r>
            <a:r>
              <a:rPr lang="fr-FR" sz="4400"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 - </a:t>
            </a:r>
            <a:r>
              <a:rPr lang="fr-FR" sz="4400" dirty="0">
                <a:solidFill>
                  <a:schemeClr val="accent1">
                    <a:lumMod val="75000"/>
                  </a:schemeClr>
                </a:solidFill>
              </a:rPr>
              <a:t>Objectifs </a:t>
            </a:r>
            <a:r>
              <a:rPr lang="fr-FR" dirty="0">
                <a:solidFill>
                  <a:schemeClr val="accent1">
                    <a:lumMod val="75000"/>
                  </a:schemeClr>
                </a:solidFill>
              </a:rPr>
              <a:t>:</a:t>
            </a:r>
          </a:p>
          <a:p>
            <a:pPr marL="0" indent="0">
              <a:buNone/>
            </a:pPr>
            <a:endParaRPr lang="fr-FR" dirty="0">
              <a:solidFill>
                <a:schemeClr val="accent1">
                  <a:lumMod val="75000"/>
                </a:schemeClr>
              </a:solidFill>
            </a:endParaRPr>
          </a:p>
          <a:p>
            <a:pPr lvl="1"/>
            <a:r>
              <a:rPr lang="fr-FR" sz="2800" dirty="0">
                <a:solidFill>
                  <a:schemeClr val="accent1">
                    <a:lumMod val="75000"/>
                  </a:schemeClr>
                </a:solidFill>
              </a:rPr>
              <a:t>Déterminer et prioriser les actions à mener en 2023.</a:t>
            </a:r>
          </a:p>
          <a:p>
            <a:pPr lvl="1"/>
            <a:r>
              <a:rPr lang="fr-FR" sz="2800" dirty="0">
                <a:solidFill>
                  <a:schemeClr val="accent1">
                    <a:lumMod val="75000"/>
                  </a:schemeClr>
                </a:solidFill>
              </a:rPr>
              <a:t>Déterminer les actions pluriannuelles.</a:t>
            </a:r>
          </a:p>
          <a:p>
            <a:pPr lvl="1"/>
            <a:r>
              <a:rPr lang="fr-FR" sz="2800" dirty="0">
                <a:solidFill>
                  <a:schemeClr val="accent1">
                    <a:lumMod val="75000"/>
                  </a:schemeClr>
                </a:solidFill>
              </a:rPr>
              <a:t>Préparer le budget prévisionnel 2023.</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6" name="Espace réservé du numéro de diapositive 5">
            <a:extLst>
              <a:ext uri="{FF2B5EF4-FFF2-40B4-BE49-F238E27FC236}">
                <a16:creationId xmlns:a16="http://schemas.microsoft.com/office/drawing/2014/main" id="{AD0059A4-C04A-4D60-AD4C-6DC4D1CEF7E1}"/>
              </a:ext>
            </a:extLst>
          </p:cNvPr>
          <p:cNvSpPr>
            <a:spLocks noGrp="1"/>
          </p:cNvSpPr>
          <p:nvPr>
            <p:ph type="sldNum" sz="quarter" idx="12"/>
          </p:nvPr>
        </p:nvSpPr>
        <p:spPr/>
        <p:txBody>
          <a:bodyPr/>
          <a:lstStyle/>
          <a:p>
            <a:fld id="{5B7EF156-C771-45A6-AD93-632A738C7163}" type="slidenum">
              <a:rPr lang="fr-FR" smtClean="0"/>
              <a:t>2</a:t>
            </a:fld>
            <a:endParaRPr lang="fr-FR"/>
          </a:p>
        </p:txBody>
      </p:sp>
    </p:spTree>
    <p:extLst>
      <p:ext uri="{BB962C8B-B14F-4D97-AF65-F5344CB8AC3E}">
        <p14:creationId xmlns:p14="http://schemas.microsoft.com/office/powerpoint/2010/main" val="555527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21CF8406-8F4D-4960-911B-1A94B1433809}"/>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ZoneTexte 4">
            <a:extLst>
              <a:ext uri="{FF2B5EF4-FFF2-40B4-BE49-F238E27FC236}">
                <a16:creationId xmlns:a16="http://schemas.microsoft.com/office/drawing/2014/main" id="{E704A3DD-B717-4CC1-8A44-470C3D58B4BB}"/>
              </a:ext>
            </a:extLst>
          </p:cNvPr>
          <p:cNvSpPr txBox="1"/>
          <p:nvPr/>
        </p:nvSpPr>
        <p:spPr>
          <a:xfrm>
            <a:off x="556334" y="515203"/>
            <a:ext cx="11079332" cy="5170646"/>
          </a:xfrm>
          <a:prstGeom prst="rect">
            <a:avLst/>
          </a:prstGeom>
          <a:noFill/>
        </p:spPr>
        <p:txBody>
          <a:bodyPr wrap="square" rtlCol="0">
            <a:spAutoFit/>
          </a:bodyPr>
          <a:lstStyle/>
          <a:p>
            <a:pPr algn="ctr"/>
            <a:r>
              <a:rPr lang="fr-FR" sz="6600" b="1" cap="all" dirty="0" err="1">
                <a:solidFill>
                  <a:schemeClr val="accent1"/>
                </a:solidFill>
              </a:rPr>
              <a:t>Ingurumena</a:t>
            </a:r>
            <a:r>
              <a:rPr lang="fr-FR" sz="6600" b="1" cap="all" dirty="0">
                <a:solidFill>
                  <a:schemeClr val="accent1"/>
                </a:solidFill>
              </a:rPr>
              <a:t> </a:t>
            </a:r>
            <a:r>
              <a:rPr lang="fr-FR" sz="6600" b="1" cap="all" dirty="0" err="1">
                <a:solidFill>
                  <a:schemeClr val="accent1"/>
                </a:solidFill>
              </a:rPr>
              <a:t>eta</a:t>
            </a:r>
            <a:r>
              <a:rPr lang="fr-FR" sz="6600" b="1" cap="all" dirty="0">
                <a:solidFill>
                  <a:schemeClr val="accent1"/>
                </a:solidFill>
              </a:rPr>
              <a:t> </a:t>
            </a:r>
            <a:r>
              <a:rPr lang="fr-FR" sz="6600" b="1" cap="all" dirty="0" err="1">
                <a:solidFill>
                  <a:schemeClr val="accent1"/>
                </a:solidFill>
              </a:rPr>
              <a:t>ekologia</a:t>
            </a:r>
            <a:r>
              <a:rPr lang="fr-FR" sz="6600" b="1" cap="all" dirty="0">
                <a:solidFill>
                  <a:schemeClr val="accent1"/>
                </a:solidFill>
              </a:rPr>
              <a:t> </a:t>
            </a:r>
            <a:r>
              <a:rPr lang="fr-FR" sz="6600" b="1" cap="all" dirty="0" err="1">
                <a:solidFill>
                  <a:schemeClr val="accent1"/>
                </a:solidFill>
              </a:rPr>
              <a:t>trantsizioa</a:t>
            </a:r>
            <a:endParaRPr lang="fr-FR" sz="6600" b="1" cap="all" dirty="0">
              <a:solidFill>
                <a:schemeClr val="accent1"/>
              </a:solidFill>
            </a:endParaRPr>
          </a:p>
          <a:p>
            <a:pPr algn="ctr"/>
            <a:endParaRPr lang="fr-FR" sz="6600" b="1" cap="all" dirty="0">
              <a:solidFill>
                <a:schemeClr val="accent1"/>
              </a:solidFill>
            </a:endParaRPr>
          </a:p>
          <a:p>
            <a:pPr algn="ctr"/>
            <a:r>
              <a:rPr lang="fr-FR" sz="6600" b="1" dirty="0">
                <a:solidFill>
                  <a:schemeClr val="accent1"/>
                </a:solidFill>
              </a:rPr>
              <a:t>ENVIRONNEMENT ET TRANSITION ECOLOGIQUE</a:t>
            </a:r>
          </a:p>
        </p:txBody>
      </p:sp>
      <p:sp>
        <p:nvSpPr>
          <p:cNvPr id="2" name="Espace réservé du numéro de diapositive 1">
            <a:extLst>
              <a:ext uri="{FF2B5EF4-FFF2-40B4-BE49-F238E27FC236}">
                <a16:creationId xmlns:a16="http://schemas.microsoft.com/office/drawing/2014/main" id="{14F87F1E-9125-443F-84D5-5F2B45E73B5F}"/>
              </a:ext>
            </a:extLst>
          </p:cNvPr>
          <p:cNvSpPr>
            <a:spLocks noGrp="1"/>
          </p:cNvSpPr>
          <p:nvPr>
            <p:ph type="sldNum" sz="quarter" idx="12"/>
          </p:nvPr>
        </p:nvSpPr>
        <p:spPr/>
        <p:txBody>
          <a:bodyPr/>
          <a:lstStyle/>
          <a:p>
            <a:fld id="{5B7EF156-C771-45A6-AD93-632A738C7163}" type="slidenum">
              <a:rPr lang="fr-FR" smtClean="0"/>
              <a:t>20</a:t>
            </a:fld>
            <a:endParaRPr lang="fr-FR"/>
          </a:p>
        </p:txBody>
      </p:sp>
    </p:spTree>
    <p:extLst>
      <p:ext uri="{BB962C8B-B14F-4D97-AF65-F5344CB8AC3E}">
        <p14:creationId xmlns:p14="http://schemas.microsoft.com/office/powerpoint/2010/main" val="971788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p:txBody>
          <a:bodyPr/>
          <a:lstStyle/>
          <a:p>
            <a:r>
              <a:rPr lang="fr-FR" b="1" cap="all" dirty="0">
                <a:solidFill>
                  <a:schemeClr val="accent1">
                    <a:lumMod val="75000"/>
                  </a:schemeClr>
                </a:solidFill>
              </a:rPr>
              <a:t>2022-2026ko </a:t>
            </a:r>
            <a:r>
              <a:rPr lang="fr-FR" b="1" cap="all" dirty="0" err="1">
                <a:solidFill>
                  <a:schemeClr val="accent1">
                    <a:lumMod val="75000"/>
                  </a:schemeClr>
                </a:solidFill>
              </a:rPr>
              <a:t>jokoan</a:t>
            </a:r>
            <a:r>
              <a:rPr lang="fr-FR" b="1" cap="all" dirty="0">
                <a:solidFill>
                  <a:schemeClr val="accent1">
                    <a:lumMod val="75000"/>
                  </a:schemeClr>
                </a:solidFill>
              </a:rPr>
              <a:t> </a:t>
            </a:r>
            <a:r>
              <a:rPr lang="fr-FR" b="1" cap="all" dirty="0" err="1">
                <a:solidFill>
                  <a:schemeClr val="accent1">
                    <a:lumMod val="75000"/>
                  </a:schemeClr>
                </a:solidFill>
              </a:rPr>
              <a:t>denak</a:t>
            </a:r>
            <a:br>
              <a:rPr lang="fr-FR" b="1" dirty="0">
                <a:solidFill>
                  <a:schemeClr val="accent1">
                    <a:lumMod val="75000"/>
                  </a:schemeClr>
                </a:solidFill>
              </a:rPr>
            </a:br>
            <a:r>
              <a:rPr lang="fr-FR" b="1" dirty="0">
                <a:solidFill>
                  <a:schemeClr val="accent1">
                    <a:lumMod val="75000"/>
                  </a:schemeClr>
                </a:solidFill>
              </a:rPr>
              <a:t>ENJEUX 2022-2026</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2299317"/>
            <a:ext cx="10515600" cy="3701988"/>
          </a:xfrm>
        </p:spPr>
        <p:txBody>
          <a:bodyPr>
            <a:normAutofit/>
          </a:bodyPr>
          <a:lstStyle/>
          <a:p>
            <a:r>
              <a:rPr lang="fr-FR" dirty="0">
                <a:solidFill>
                  <a:schemeClr val="accent1">
                    <a:lumMod val="75000"/>
                  </a:schemeClr>
                </a:solidFill>
              </a:rPr>
              <a:t>Des actions d’économies d’énergies et de développement durable : réduction du temps de fonctionnement de l’éclairage public.</a:t>
            </a:r>
          </a:p>
          <a:p>
            <a:endParaRPr lang="fr-FR" dirty="0">
              <a:solidFill>
                <a:schemeClr val="accent1">
                  <a:lumMod val="75000"/>
                </a:schemeClr>
              </a:solidFill>
            </a:endParaRPr>
          </a:p>
          <a:p>
            <a:r>
              <a:rPr lang="fr-FR" dirty="0">
                <a:solidFill>
                  <a:schemeClr val="accent1">
                    <a:lumMod val="75000"/>
                  </a:schemeClr>
                </a:solidFill>
              </a:rPr>
              <a:t>Intégration dans toutes nouvelles constructions ou toutes rénovations des actions de maitrise de l’énergie et d’utilisation des ressources locales (pierres, bois de la forêt).</a:t>
            </a:r>
          </a:p>
          <a:p>
            <a:endParaRPr lang="fr-FR" dirty="0">
              <a:solidFill>
                <a:schemeClr val="accent1">
                  <a:lumMod val="75000"/>
                </a:schemeClr>
              </a:solidFill>
            </a:endParaRPr>
          </a:p>
          <a:p>
            <a:r>
              <a:rPr lang="fr-FR" dirty="0">
                <a:solidFill>
                  <a:schemeClr val="accent1">
                    <a:lumMod val="75000"/>
                  </a:schemeClr>
                </a:solidFill>
              </a:rPr>
              <a:t>Sensibilisation des usagers à la gestion des déchets.</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21</a:t>
            </a:fld>
            <a:endParaRPr lang="fr-FR"/>
          </a:p>
        </p:txBody>
      </p:sp>
    </p:spTree>
    <p:extLst>
      <p:ext uri="{BB962C8B-B14F-4D97-AF65-F5344CB8AC3E}">
        <p14:creationId xmlns:p14="http://schemas.microsoft.com/office/powerpoint/2010/main" val="2816794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p:txBody>
          <a:bodyPr/>
          <a:lstStyle/>
          <a:p>
            <a:r>
              <a:rPr lang="fr-FR" b="1" dirty="0">
                <a:solidFill>
                  <a:schemeClr val="accent1">
                    <a:lumMod val="75000"/>
                  </a:schemeClr>
                </a:solidFill>
              </a:rPr>
              <a:t>2023</a:t>
            </a:r>
            <a:r>
              <a:rPr lang="fr-FR" b="1" cap="all" dirty="0">
                <a:solidFill>
                  <a:schemeClr val="accent1">
                    <a:lumMod val="75000"/>
                  </a:schemeClr>
                </a:solidFill>
              </a:rPr>
              <a:t>ko </a:t>
            </a:r>
            <a:r>
              <a:rPr lang="fr-FR" b="1" cap="all" dirty="0" err="1">
                <a:solidFill>
                  <a:schemeClr val="accent1">
                    <a:lumMod val="75000"/>
                  </a:schemeClr>
                </a:solidFill>
              </a:rPr>
              <a:t>egintzen</a:t>
            </a:r>
            <a:r>
              <a:rPr lang="fr-FR" b="1" cap="all" dirty="0">
                <a:solidFill>
                  <a:schemeClr val="accent1">
                    <a:lumMod val="75000"/>
                  </a:schemeClr>
                </a:solidFill>
              </a:rPr>
              <a:t> </a:t>
            </a:r>
            <a:r>
              <a:rPr lang="fr-FR" b="1" cap="all" dirty="0" err="1">
                <a:solidFill>
                  <a:schemeClr val="accent1">
                    <a:lumMod val="75000"/>
                  </a:schemeClr>
                </a:solidFill>
              </a:rPr>
              <a:t>proposamenak</a:t>
            </a:r>
            <a:br>
              <a:rPr lang="fr-FR" b="1" dirty="0">
                <a:solidFill>
                  <a:schemeClr val="accent1">
                    <a:lumMod val="75000"/>
                  </a:schemeClr>
                </a:solidFill>
              </a:rPr>
            </a:br>
            <a:r>
              <a:rPr lang="fr-FR" b="1" dirty="0">
                <a:solidFill>
                  <a:schemeClr val="accent1">
                    <a:lumMod val="75000"/>
                  </a:schemeClr>
                </a:solidFill>
              </a:rPr>
              <a:t>ACTIONS PROPOSEES EN 2023</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2358956"/>
            <a:ext cx="10515600" cy="3329126"/>
          </a:xfrm>
        </p:spPr>
        <p:txBody>
          <a:bodyPr>
            <a:normAutofit/>
          </a:bodyPr>
          <a:lstStyle/>
          <a:p>
            <a:r>
              <a:rPr lang="fr-FR" dirty="0">
                <a:solidFill>
                  <a:schemeClr val="accent1">
                    <a:lumMod val="75000"/>
                  </a:schemeClr>
                </a:solidFill>
              </a:rPr>
              <a:t>Eclaircissement de la forêt.</a:t>
            </a:r>
          </a:p>
          <a:p>
            <a:endParaRPr lang="fr-FR" dirty="0">
              <a:solidFill>
                <a:schemeClr val="accent1">
                  <a:lumMod val="75000"/>
                </a:schemeClr>
              </a:solidFill>
            </a:endParaRPr>
          </a:p>
          <a:p>
            <a:r>
              <a:rPr lang="fr-FR" dirty="0">
                <a:solidFill>
                  <a:schemeClr val="accent1">
                    <a:lumMod val="75000"/>
                  </a:schemeClr>
                </a:solidFill>
              </a:rPr>
              <a:t>Maintien de l’extinction de l’éclairage public disposant d’horloge.</a:t>
            </a:r>
          </a:p>
          <a:p>
            <a:endParaRPr lang="fr-FR" dirty="0">
              <a:solidFill>
                <a:schemeClr val="accent1">
                  <a:lumMod val="75000"/>
                </a:schemeClr>
              </a:solidFill>
            </a:endParaRPr>
          </a:p>
          <a:p>
            <a:r>
              <a:rPr lang="fr-FR" dirty="0">
                <a:solidFill>
                  <a:schemeClr val="accent1">
                    <a:lumMod val="75000"/>
                  </a:schemeClr>
                </a:solidFill>
              </a:rPr>
              <a:t>Mise en place d’une collecte des pneus usagers agricoles, des plastiques (bidons, etc.).</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22</a:t>
            </a:fld>
            <a:endParaRPr lang="fr-FR"/>
          </a:p>
        </p:txBody>
      </p:sp>
    </p:spTree>
    <p:extLst>
      <p:ext uri="{BB962C8B-B14F-4D97-AF65-F5344CB8AC3E}">
        <p14:creationId xmlns:p14="http://schemas.microsoft.com/office/powerpoint/2010/main" val="3414871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21CF8406-8F4D-4960-911B-1A94B1433809}"/>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ZoneTexte 4">
            <a:extLst>
              <a:ext uri="{FF2B5EF4-FFF2-40B4-BE49-F238E27FC236}">
                <a16:creationId xmlns:a16="http://schemas.microsoft.com/office/drawing/2014/main" id="{E704A3DD-B717-4CC1-8A44-470C3D58B4BB}"/>
              </a:ext>
            </a:extLst>
          </p:cNvPr>
          <p:cNvSpPr txBox="1"/>
          <p:nvPr/>
        </p:nvSpPr>
        <p:spPr>
          <a:xfrm>
            <a:off x="556334" y="1557606"/>
            <a:ext cx="11079332" cy="3139321"/>
          </a:xfrm>
          <a:prstGeom prst="rect">
            <a:avLst/>
          </a:prstGeom>
          <a:noFill/>
        </p:spPr>
        <p:txBody>
          <a:bodyPr wrap="square" rtlCol="0">
            <a:spAutoFit/>
          </a:bodyPr>
          <a:lstStyle/>
          <a:p>
            <a:pPr algn="ctr"/>
            <a:r>
              <a:rPr lang="fr-FR" sz="6600" b="1" cap="all" dirty="0" err="1">
                <a:solidFill>
                  <a:schemeClr val="accent1"/>
                </a:solidFill>
              </a:rPr>
              <a:t>Haurtasun</a:t>
            </a:r>
            <a:endParaRPr lang="fr-FR" sz="6600" b="1" cap="all" dirty="0">
              <a:solidFill>
                <a:schemeClr val="accent1"/>
              </a:solidFill>
            </a:endParaRPr>
          </a:p>
          <a:p>
            <a:pPr algn="ctr"/>
            <a:endParaRPr lang="fr-FR" sz="6600" b="1" cap="all" dirty="0">
              <a:solidFill>
                <a:schemeClr val="accent1"/>
              </a:solidFill>
            </a:endParaRPr>
          </a:p>
          <a:p>
            <a:pPr algn="ctr"/>
            <a:r>
              <a:rPr lang="fr-FR" sz="6600" b="1" dirty="0">
                <a:solidFill>
                  <a:schemeClr val="accent1"/>
                </a:solidFill>
              </a:rPr>
              <a:t>ENFANCE</a:t>
            </a:r>
          </a:p>
        </p:txBody>
      </p:sp>
      <p:sp>
        <p:nvSpPr>
          <p:cNvPr id="2" name="Espace réservé du numéro de diapositive 1">
            <a:extLst>
              <a:ext uri="{FF2B5EF4-FFF2-40B4-BE49-F238E27FC236}">
                <a16:creationId xmlns:a16="http://schemas.microsoft.com/office/drawing/2014/main" id="{14F87F1E-9125-443F-84D5-5F2B45E73B5F}"/>
              </a:ext>
            </a:extLst>
          </p:cNvPr>
          <p:cNvSpPr>
            <a:spLocks noGrp="1"/>
          </p:cNvSpPr>
          <p:nvPr>
            <p:ph type="sldNum" sz="quarter" idx="12"/>
          </p:nvPr>
        </p:nvSpPr>
        <p:spPr/>
        <p:txBody>
          <a:bodyPr/>
          <a:lstStyle/>
          <a:p>
            <a:fld id="{5B7EF156-C771-45A6-AD93-632A738C7163}" type="slidenum">
              <a:rPr lang="fr-FR" smtClean="0"/>
              <a:t>23</a:t>
            </a:fld>
            <a:endParaRPr lang="fr-FR"/>
          </a:p>
        </p:txBody>
      </p:sp>
    </p:spTree>
    <p:extLst>
      <p:ext uri="{BB962C8B-B14F-4D97-AF65-F5344CB8AC3E}">
        <p14:creationId xmlns:p14="http://schemas.microsoft.com/office/powerpoint/2010/main" val="551904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a:xfrm>
            <a:off x="838200" y="595945"/>
            <a:ext cx="10515600" cy="1325563"/>
          </a:xfrm>
        </p:spPr>
        <p:txBody>
          <a:bodyPr/>
          <a:lstStyle/>
          <a:p>
            <a:r>
              <a:rPr lang="fr-FR" b="1" cap="all" dirty="0">
                <a:solidFill>
                  <a:schemeClr val="accent1">
                    <a:lumMod val="75000"/>
                  </a:schemeClr>
                </a:solidFill>
              </a:rPr>
              <a:t>2022-2026ko </a:t>
            </a:r>
            <a:r>
              <a:rPr lang="fr-FR" b="1" cap="all" dirty="0" err="1">
                <a:solidFill>
                  <a:schemeClr val="accent1">
                    <a:lumMod val="75000"/>
                  </a:schemeClr>
                </a:solidFill>
              </a:rPr>
              <a:t>jokoan</a:t>
            </a:r>
            <a:r>
              <a:rPr lang="fr-FR" b="1" cap="all" dirty="0">
                <a:solidFill>
                  <a:schemeClr val="accent1">
                    <a:lumMod val="75000"/>
                  </a:schemeClr>
                </a:solidFill>
              </a:rPr>
              <a:t> </a:t>
            </a:r>
            <a:r>
              <a:rPr lang="fr-FR" b="1" cap="all" dirty="0" err="1">
                <a:solidFill>
                  <a:schemeClr val="accent1">
                    <a:lumMod val="75000"/>
                  </a:schemeClr>
                </a:solidFill>
              </a:rPr>
              <a:t>denak</a:t>
            </a:r>
            <a:br>
              <a:rPr lang="fr-FR" b="1" dirty="0">
                <a:solidFill>
                  <a:schemeClr val="accent1">
                    <a:lumMod val="75000"/>
                  </a:schemeClr>
                </a:solidFill>
              </a:rPr>
            </a:br>
            <a:r>
              <a:rPr lang="fr-FR" b="1" dirty="0">
                <a:solidFill>
                  <a:schemeClr val="accent1">
                    <a:lumMod val="75000"/>
                  </a:schemeClr>
                </a:solidFill>
              </a:rPr>
              <a:t>ENJEUX 2022-2026</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2565647"/>
            <a:ext cx="10515600" cy="1988598"/>
          </a:xfrm>
        </p:spPr>
        <p:txBody>
          <a:bodyPr>
            <a:normAutofit/>
          </a:bodyPr>
          <a:lstStyle/>
          <a:p>
            <a:r>
              <a:rPr lang="fr-FR" dirty="0">
                <a:solidFill>
                  <a:schemeClr val="accent1">
                    <a:lumMod val="75000"/>
                  </a:schemeClr>
                </a:solidFill>
              </a:rPr>
              <a:t>Maintien des services existants aux </a:t>
            </a:r>
            <a:r>
              <a:rPr lang="fr-FR" dirty="0" err="1">
                <a:solidFill>
                  <a:schemeClr val="accent1">
                    <a:lumMod val="75000"/>
                  </a:schemeClr>
                </a:solidFill>
              </a:rPr>
              <a:t>Saratar</a:t>
            </a:r>
            <a:r>
              <a:rPr lang="fr-FR" dirty="0">
                <a:solidFill>
                  <a:schemeClr val="accent1">
                    <a:lumMod val="75000"/>
                  </a:schemeClr>
                </a:solidFill>
              </a:rPr>
              <a:t>.</a:t>
            </a:r>
          </a:p>
          <a:p>
            <a:endParaRPr lang="fr-FR" dirty="0">
              <a:solidFill>
                <a:schemeClr val="accent1">
                  <a:lumMod val="75000"/>
                </a:schemeClr>
              </a:solidFill>
            </a:endParaRPr>
          </a:p>
          <a:p>
            <a:r>
              <a:rPr lang="fr-FR" dirty="0">
                <a:solidFill>
                  <a:schemeClr val="accent1">
                    <a:lumMod val="75000"/>
                  </a:schemeClr>
                </a:solidFill>
              </a:rPr>
              <a:t>Analyse de nouveaux besoins et mise en place de nouveaux services.</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24</a:t>
            </a:fld>
            <a:endParaRPr lang="fr-FR"/>
          </a:p>
        </p:txBody>
      </p:sp>
    </p:spTree>
    <p:extLst>
      <p:ext uri="{BB962C8B-B14F-4D97-AF65-F5344CB8AC3E}">
        <p14:creationId xmlns:p14="http://schemas.microsoft.com/office/powerpoint/2010/main" val="19204351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p:txBody>
          <a:bodyPr/>
          <a:lstStyle/>
          <a:p>
            <a:r>
              <a:rPr lang="fr-FR" b="1" dirty="0">
                <a:solidFill>
                  <a:schemeClr val="accent1">
                    <a:lumMod val="75000"/>
                  </a:schemeClr>
                </a:solidFill>
              </a:rPr>
              <a:t>2023</a:t>
            </a:r>
            <a:r>
              <a:rPr lang="fr-FR" b="1" cap="all" dirty="0">
                <a:solidFill>
                  <a:schemeClr val="accent1">
                    <a:lumMod val="75000"/>
                  </a:schemeClr>
                </a:solidFill>
              </a:rPr>
              <a:t>ko </a:t>
            </a:r>
            <a:r>
              <a:rPr lang="fr-FR" b="1" cap="all" dirty="0" err="1">
                <a:solidFill>
                  <a:schemeClr val="accent1">
                    <a:lumMod val="75000"/>
                  </a:schemeClr>
                </a:solidFill>
              </a:rPr>
              <a:t>egintzen</a:t>
            </a:r>
            <a:r>
              <a:rPr lang="fr-FR" b="1" cap="all" dirty="0">
                <a:solidFill>
                  <a:schemeClr val="accent1">
                    <a:lumMod val="75000"/>
                  </a:schemeClr>
                </a:solidFill>
              </a:rPr>
              <a:t> </a:t>
            </a:r>
            <a:r>
              <a:rPr lang="fr-FR" b="1" cap="all" dirty="0" err="1">
                <a:solidFill>
                  <a:schemeClr val="accent1">
                    <a:lumMod val="75000"/>
                  </a:schemeClr>
                </a:solidFill>
              </a:rPr>
              <a:t>proposamenak</a:t>
            </a:r>
            <a:br>
              <a:rPr lang="fr-FR" b="1" dirty="0">
                <a:solidFill>
                  <a:schemeClr val="accent1">
                    <a:lumMod val="75000"/>
                  </a:schemeClr>
                </a:solidFill>
              </a:rPr>
            </a:br>
            <a:r>
              <a:rPr lang="fr-FR" b="1" dirty="0">
                <a:solidFill>
                  <a:schemeClr val="accent1">
                    <a:lumMod val="75000"/>
                  </a:schemeClr>
                </a:solidFill>
              </a:rPr>
              <a:t>ACTIONS PROPOSEES EN 2023</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1919288"/>
            <a:ext cx="10515600" cy="4802187"/>
          </a:xfrm>
        </p:spPr>
        <p:txBody>
          <a:bodyPr>
            <a:normAutofit/>
          </a:bodyPr>
          <a:lstStyle/>
          <a:p>
            <a:r>
              <a:rPr lang="fr-FR" dirty="0">
                <a:solidFill>
                  <a:schemeClr val="accent1">
                    <a:lumMod val="75000"/>
                  </a:schemeClr>
                </a:solidFill>
              </a:rPr>
              <a:t>Portail FAMILLES : analyse de l’utilisation de l’outil par les enfants, constats, évolutions à apporter, préconisations et mise en œuvre.</a:t>
            </a:r>
          </a:p>
          <a:p>
            <a:r>
              <a:rPr lang="fr-FR" dirty="0">
                <a:solidFill>
                  <a:schemeClr val="accent1">
                    <a:lumMod val="75000"/>
                  </a:schemeClr>
                </a:solidFill>
              </a:rPr>
              <a:t>Réalisation du diagnostic sur les thématiques Enfance, Loisirs Enfance, Jeunesse, Parentalité et animation de la vie sociale en vue de la rédaction de la CONVENTION TERRITORIALE GLOBALE avec la CAF.</a:t>
            </a:r>
          </a:p>
          <a:p>
            <a:r>
              <a:rPr lang="fr-FR" dirty="0">
                <a:solidFill>
                  <a:schemeClr val="accent1">
                    <a:lumMod val="75000"/>
                  </a:schemeClr>
                </a:solidFill>
              </a:rPr>
              <a:t>Suivi des effectifs de la garderie et de l’accueil de loisirs sans hébergement.</a:t>
            </a:r>
          </a:p>
          <a:p>
            <a:r>
              <a:rPr lang="fr-FR" dirty="0">
                <a:solidFill>
                  <a:schemeClr val="accent1">
                    <a:lumMod val="75000"/>
                  </a:schemeClr>
                </a:solidFill>
              </a:rPr>
              <a:t>Travail sur la tarification des services à l’Enfance.</a:t>
            </a:r>
          </a:p>
          <a:p>
            <a:r>
              <a:rPr lang="fr-FR" dirty="0">
                <a:solidFill>
                  <a:schemeClr val="accent1">
                    <a:lumMod val="75000"/>
                  </a:schemeClr>
                </a:solidFill>
              </a:rPr>
              <a:t>Maintien du budget des animations et sorties pour l’ALSH (hors transport) – Budget : 7 000 € annuel.</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25</a:t>
            </a:fld>
            <a:endParaRPr lang="fr-FR"/>
          </a:p>
        </p:txBody>
      </p:sp>
    </p:spTree>
    <p:extLst>
      <p:ext uri="{BB962C8B-B14F-4D97-AF65-F5344CB8AC3E}">
        <p14:creationId xmlns:p14="http://schemas.microsoft.com/office/powerpoint/2010/main" val="1435200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p:txBody>
          <a:bodyPr/>
          <a:lstStyle/>
          <a:p>
            <a:r>
              <a:rPr lang="fr-FR" b="1" cap="all" dirty="0" err="1">
                <a:solidFill>
                  <a:schemeClr val="accent1">
                    <a:lumMod val="75000"/>
                  </a:schemeClr>
                </a:solidFill>
              </a:rPr>
              <a:t>Urte</a:t>
            </a:r>
            <a:r>
              <a:rPr lang="fr-FR" b="1" cap="all" dirty="0">
                <a:solidFill>
                  <a:schemeClr val="accent1">
                    <a:lumMod val="75000"/>
                  </a:schemeClr>
                </a:solidFill>
              </a:rPr>
              <a:t> </a:t>
            </a:r>
            <a:r>
              <a:rPr lang="fr-FR" b="1" cap="all" dirty="0" err="1">
                <a:solidFill>
                  <a:schemeClr val="accent1">
                    <a:lumMod val="75000"/>
                  </a:schemeClr>
                </a:solidFill>
              </a:rPr>
              <a:t>askotako</a:t>
            </a:r>
            <a:r>
              <a:rPr lang="fr-FR" b="1" cap="all" dirty="0">
                <a:solidFill>
                  <a:schemeClr val="accent1">
                    <a:lumMod val="75000"/>
                  </a:schemeClr>
                </a:solidFill>
              </a:rPr>
              <a:t> </a:t>
            </a:r>
            <a:r>
              <a:rPr lang="fr-FR" b="1" cap="all" dirty="0" err="1">
                <a:solidFill>
                  <a:schemeClr val="accent1">
                    <a:lumMod val="75000"/>
                  </a:schemeClr>
                </a:solidFill>
              </a:rPr>
              <a:t>egintzak</a:t>
            </a:r>
            <a:br>
              <a:rPr lang="fr-FR" b="1" dirty="0">
                <a:solidFill>
                  <a:schemeClr val="accent1">
                    <a:lumMod val="75000"/>
                  </a:schemeClr>
                </a:solidFill>
              </a:rPr>
            </a:br>
            <a:r>
              <a:rPr lang="fr-FR" b="1" dirty="0">
                <a:solidFill>
                  <a:schemeClr val="accent1">
                    <a:lumMod val="75000"/>
                  </a:schemeClr>
                </a:solidFill>
              </a:rPr>
              <a:t>ACTIONS PLURIANNUELLES</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2077376"/>
            <a:ext cx="10515600" cy="4170608"/>
          </a:xfrm>
        </p:spPr>
        <p:txBody>
          <a:bodyPr>
            <a:normAutofit/>
          </a:bodyPr>
          <a:lstStyle/>
          <a:p>
            <a:r>
              <a:rPr lang="fr-FR" dirty="0">
                <a:solidFill>
                  <a:schemeClr val="accent1">
                    <a:lumMod val="75000"/>
                  </a:schemeClr>
                </a:solidFill>
              </a:rPr>
              <a:t>Jeux pour enfants :</a:t>
            </a:r>
          </a:p>
          <a:p>
            <a:pPr lvl="1"/>
            <a:r>
              <a:rPr lang="fr-FR" dirty="0">
                <a:solidFill>
                  <a:schemeClr val="accent1">
                    <a:lumMod val="75000"/>
                  </a:schemeClr>
                </a:solidFill>
              </a:rPr>
              <a:t>Création d’un parc à jeux pour les tout-petits (1 à 4 ans) au parc </a:t>
            </a:r>
            <a:r>
              <a:rPr lang="fr-FR" dirty="0" err="1">
                <a:solidFill>
                  <a:schemeClr val="accent1">
                    <a:lumMod val="75000"/>
                  </a:schemeClr>
                </a:solidFill>
              </a:rPr>
              <a:t>Suhariaga</a:t>
            </a:r>
            <a:r>
              <a:rPr lang="fr-FR" dirty="0">
                <a:solidFill>
                  <a:schemeClr val="accent1">
                    <a:lumMod val="75000"/>
                  </a:schemeClr>
                </a:solidFill>
              </a:rPr>
              <a:t> – Budget : 12 250 €.</a:t>
            </a:r>
          </a:p>
          <a:p>
            <a:pPr lvl="1"/>
            <a:r>
              <a:rPr lang="fr-FR" dirty="0">
                <a:solidFill>
                  <a:schemeClr val="accent1">
                    <a:lumMod val="75000"/>
                  </a:schemeClr>
                </a:solidFill>
              </a:rPr>
              <a:t>Rénovation de l’aire de jeux de </a:t>
            </a:r>
            <a:r>
              <a:rPr lang="fr-FR" dirty="0" err="1">
                <a:solidFill>
                  <a:schemeClr val="accent1">
                    <a:lumMod val="75000"/>
                  </a:schemeClr>
                </a:solidFill>
              </a:rPr>
              <a:t>Lur</a:t>
            </a:r>
            <a:r>
              <a:rPr lang="fr-FR" dirty="0">
                <a:solidFill>
                  <a:schemeClr val="accent1">
                    <a:lumMod val="75000"/>
                  </a:schemeClr>
                </a:solidFill>
              </a:rPr>
              <a:t> Berri.</a:t>
            </a:r>
          </a:p>
          <a:p>
            <a:endParaRPr lang="fr-FR" dirty="0">
              <a:solidFill>
                <a:schemeClr val="accent1">
                  <a:lumMod val="75000"/>
                </a:schemeClr>
              </a:solidFill>
            </a:endParaRPr>
          </a:p>
          <a:p>
            <a:r>
              <a:rPr lang="fr-FR" dirty="0">
                <a:solidFill>
                  <a:schemeClr val="accent1">
                    <a:lumMod val="75000"/>
                  </a:schemeClr>
                </a:solidFill>
              </a:rPr>
              <a:t>Ecole publique : travaux de rénovation (peintures extérieures et menuiseries extérieures).</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26</a:t>
            </a:fld>
            <a:endParaRPr lang="fr-FR"/>
          </a:p>
        </p:txBody>
      </p:sp>
    </p:spTree>
    <p:extLst>
      <p:ext uri="{BB962C8B-B14F-4D97-AF65-F5344CB8AC3E}">
        <p14:creationId xmlns:p14="http://schemas.microsoft.com/office/powerpoint/2010/main" val="1699452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21CF8406-8F4D-4960-911B-1A94B1433809}"/>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ZoneTexte 4">
            <a:extLst>
              <a:ext uri="{FF2B5EF4-FFF2-40B4-BE49-F238E27FC236}">
                <a16:creationId xmlns:a16="http://schemas.microsoft.com/office/drawing/2014/main" id="{E704A3DD-B717-4CC1-8A44-470C3D58B4BB}"/>
              </a:ext>
            </a:extLst>
          </p:cNvPr>
          <p:cNvSpPr txBox="1"/>
          <p:nvPr/>
        </p:nvSpPr>
        <p:spPr>
          <a:xfrm>
            <a:off x="453681" y="1637423"/>
            <a:ext cx="11079332" cy="3139321"/>
          </a:xfrm>
          <a:prstGeom prst="rect">
            <a:avLst/>
          </a:prstGeom>
          <a:noFill/>
        </p:spPr>
        <p:txBody>
          <a:bodyPr wrap="square" rtlCol="0">
            <a:spAutoFit/>
          </a:bodyPr>
          <a:lstStyle/>
          <a:p>
            <a:pPr algn="ctr"/>
            <a:r>
              <a:rPr lang="fr-FR" sz="6600" b="1" dirty="0">
                <a:solidFill>
                  <a:schemeClr val="accent1"/>
                </a:solidFill>
              </a:rPr>
              <a:t>GIZA BALIABIDEAK</a:t>
            </a:r>
          </a:p>
          <a:p>
            <a:pPr algn="ctr"/>
            <a:endParaRPr lang="fr-FR" sz="6600" b="1" dirty="0">
              <a:solidFill>
                <a:schemeClr val="accent1"/>
              </a:solidFill>
            </a:endParaRPr>
          </a:p>
          <a:p>
            <a:pPr algn="ctr"/>
            <a:r>
              <a:rPr lang="fr-FR" sz="6600" b="1" dirty="0">
                <a:solidFill>
                  <a:schemeClr val="accent1"/>
                </a:solidFill>
              </a:rPr>
              <a:t>RESSOURCES HUMAINES</a:t>
            </a:r>
          </a:p>
        </p:txBody>
      </p:sp>
      <p:sp>
        <p:nvSpPr>
          <p:cNvPr id="2" name="Espace réservé du numéro de diapositive 1">
            <a:extLst>
              <a:ext uri="{FF2B5EF4-FFF2-40B4-BE49-F238E27FC236}">
                <a16:creationId xmlns:a16="http://schemas.microsoft.com/office/drawing/2014/main" id="{14F87F1E-9125-443F-84D5-5F2B45E73B5F}"/>
              </a:ext>
            </a:extLst>
          </p:cNvPr>
          <p:cNvSpPr>
            <a:spLocks noGrp="1"/>
          </p:cNvSpPr>
          <p:nvPr>
            <p:ph type="sldNum" sz="quarter" idx="12"/>
          </p:nvPr>
        </p:nvSpPr>
        <p:spPr/>
        <p:txBody>
          <a:bodyPr/>
          <a:lstStyle/>
          <a:p>
            <a:fld id="{5B7EF156-C771-45A6-AD93-632A738C7163}" type="slidenum">
              <a:rPr lang="fr-FR" smtClean="0"/>
              <a:t>27</a:t>
            </a:fld>
            <a:endParaRPr lang="fr-FR"/>
          </a:p>
        </p:txBody>
      </p:sp>
    </p:spTree>
    <p:extLst>
      <p:ext uri="{BB962C8B-B14F-4D97-AF65-F5344CB8AC3E}">
        <p14:creationId xmlns:p14="http://schemas.microsoft.com/office/powerpoint/2010/main" val="17215519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p:txBody>
          <a:bodyPr/>
          <a:lstStyle/>
          <a:p>
            <a:r>
              <a:rPr lang="fr-FR" b="1" cap="all" dirty="0">
                <a:solidFill>
                  <a:schemeClr val="accent1">
                    <a:lumMod val="75000"/>
                  </a:schemeClr>
                </a:solidFill>
              </a:rPr>
              <a:t>2022-2026ko </a:t>
            </a:r>
            <a:r>
              <a:rPr lang="fr-FR" b="1" cap="all" dirty="0" err="1">
                <a:solidFill>
                  <a:schemeClr val="accent1">
                    <a:lumMod val="75000"/>
                  </a:schemeClr>
                </a:solidFill>
              </a:rPr>
              <a:t>jokoan</a:t>
            </a:r>
            <a:r>
              <a:rPr lang="fr-FR" b="1" cap="all" dirty="0">
                <a:solidFill>
                  <a:schemeClr val="accent1">
                    <a:lumMod val="75000"/>
                  </a:schemeClr>
                </a:solidFill>
              </a:rPr>
              <a:t> </a:t>
            </a:r>
            <a:r>
              <a:rPr lang="fr-FR" b="1" cap="all" dirty="0" err="1">
                <a:solidFill>
                  <a:schemeClr val="accent1">
                    <a:lumMod val="75000"/>
                  </a:schemeClr>
                </a:solidFill>
              </a:rPr>
              <a:t>denak</a:t>
            </a:r>
            <a:br>
              <a:rPr lang="fr-FR" b="1" dirty="0">
                <a:solidFill>
                  <a:schemeClr val="accent1">
                    <a:lumMod val="75000"/>
                  </a:schemeClr>
                </a:solidFill>
              </a:rPr>
            </a:br>
            <a:r>
              <a:rPr lang="fr-FR" b="1" dirty="0">
                <a:solidFill>
                  <a:schemeClr val="accent1">
                    <a:lumMod val="75000"/>
                  </a:schemeClr>
                </a:solidFill>
              </a:rPr>
              <a:t>ENJEUX 2022-2026</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2499634"/>
            <a:ext cx="10515600" cy="2897990"/>
          </a:xfrm>
        </p:spPr>
        <p:txBody>
          <a:bodyPr>
            <a:normAutofit/>
          </a:bodyPr>
          <a:lstStyle/>
          <a:p>
            <a:r>
              <a:rPr lang="fr-FR" dirty="0">
                <a:solidFill>
                  <a:schemeClr val="accent1">
                    <a:lumMod val="75000"/>
                  </a:schemeClr>
                </a:solidFill>
              </a:rPr>
              <a:t>Rédactions des documents obligatoires en matière de ressources humaines.</a:t>
            </a:r>
          </a:p>
          <a:p>
            <a:r>
              <a:rPr lang="fr-FR" dirty="0">
                <a:solidFill>
                  <a:schemeClr val="accent1">
                    <a:lumMod val="75000"/>
                  </a:schemeClr>
                </a:solidFill>
              </a:rPr>
              <a:t>Anticipation des départs à la retraite.</a:t>
            </a:r>
          </a:p>
          <a:p>
            <a:r>
              <a:rPr lang="fr-FR" dirty="0">
                <a:solidFill>
                  <a:schemeClr val="accent1">
                    <a:lumMod val="75000"/>
                  </a:schemeClr>
                </a:solidFill>
              </a:rPr>
              <a:t>Accompagnement des agents dans leur évolution professionnelle et dans leur professionnalisation.</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28</a:t>
            </a:fld>
            <a:endParaRPr lang="fr-FR"/>
          </a:p>
        </p:txBody>
      </p:sp>
    </p:spTree>
    <p:extLst>
      <p:ext uri="{BB962C8B-B14F-4D97-AF65-F5344CB8AC3E}">
        <p14:creationId xmlns:p14="http://schemas.microsoft.com/office/powerpoint/2010/main" val="24780579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a:xfrm>
            <a:off x="838200" y="136525"/>
            <a:ext cx="10515600" cy="1325563"/>
          </a:xfrm>
        </p:spPr>
        <p:txBody>
          <a:bodyPr/>
          <a:lstStyle/>
          <a:p>
            <a:r>
              <a:rPr lang="fr-FR" b="1" dirty="0">
                <a:solidFill>
                  <a:schemeClr val="accent1">
                    <a:lumMod val="75000"/>
                  </a:schemeClr>
                </a:solidFill>
              </a:rPr>
              <a:t>2023</a:t>
            </a:r>
            <a:r>
              <a:rPr lang="fr-FR" b="1" cap="all" dirty="0">
                <a:solidFill>
                  <a:schemeClr val="accent1">
                    <a:lumMod val="75000"/>
                  </a:schemeClr>
                </a:solidFill>
              </a:rPr>
              <a:t>ko </a:t>
            </a:r>
            <a:r>
              <a:rPr lang="fr-FR" b="1" cap="all" dirty="0" err="1">
                <a:solidFill>
                  <a:schemeClr val="accent1">
                    <a:lumMod val="75000"/>
                  </a:schemeClr>
                </a:solidFill>
              </a:rPr>
              <a:t>egintzen</a:t>
            </a:r>
            <a:r>
              <a:rPr lang="fr-FR" b="1" cap="all" dirty="0">
                <a:solidFill>
                  <a:schemeClr val="accent1">
                    <a:lumMod val="75000"/>
                  </a:schemeClr>
                </a:solidFill>
              </a:rPr>
              <a:t> </a:t>
            </a:r>
            <a:r>
              <a:rPr lang="fr-FR" b="1" cap="all" dirty="0" err="1">
                <a:solidFill>
                  <a:schemeClr val="accent1">
                    <a:lumMod val="75000"/>
                  </a:schemeClr>
                </a:solidFill>
              </a:rPr>
              <a:t>proposamenak</a:t>
            </a:r>
            <a:br>
              <a:rPr lang="fr-FR" b="1" dirty="0">
                <a:solidFill>
                  <a:schemeClr val="accent1">
                    <a:lumMod val="75000"/>
                  </a:schemeClr>
                </a:solidFill>
              </a:rPr>
            </a:br>
            <a:r>
              <a:rPr lang="fr-FR" b="1" dirty="0">
                <a:solidFill>
                  <a:schemeClr val="accent1">
                    <a:lumMod val="75000"/>
                  </a:schemeClr>
                </a:solidFill>
              </a:rPr>
              <a:t>ACTIONS PROPOSEES EN 2023</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1681811"/>
            <a:ext cx="10515600" cy="5028059"/>
          </a:xfrm>
        </p:spPr>
        <p:txBody>
          <a:bodyPr>
            <a:normAutofit fontScale="92500" lnSpcReduction="20000"/>
          </a:bodyPr>
          <a:lstStyle/>
          <a:p>
            <a:r>
              <a:rPr lang="fr-FR" dirty="0">
                <a:solidFill>
                  <a:schemeClr val="accent1">
                    <a:lumMod val="75000"/>
                  </a:schemeClr>
                </a:solidFill>
              </a:rPr>
              <a:t>Réflexion sur les logiciels professionnels administratifs.</a:t>
            </a:r>
          </a:p>
          <a:p>
            <a:r>
              <a:rPr lang="fr-FR" dirty="0">
                <a:solidFill>
                  <a:schemeClr val="accent1">
                    <a:lumMod val="75000"/>
                  </a:schemeClr>
                </a:solidFill>
              </a:rPr>
              <a:t>Rédaction de documents obligatoires : règlement intérieur, document unique d’évaluation de risques professionnels, etc.</a:t>
            </a:r>
          </a:p>
          <a:p>
            <a:r>
              <a:rPr lang="fr-FR" dirty="0">
                <a:solidFill>
                  <a:schemeClr val="accent1">
                    <a:lumMod val="75000"/>
                  </a:schemeClr>
                </a:solidFill>
              </a:rPr>
              <a:t>Personnel permanent :</a:t>
            </a:r>
          </a:p>
          <a:p>
            <a:r>
              <a:rPr lang="fr-FR" dirty="0">
                <a:solidFill>
                  <a:schemeClr val="accent1">
                    <a:lumMod val="75000"/>
                  </a:schemeClr>
                </a:solidFill>
              </a:rPr>
              <a:t>Stagiairisation du Chargé de missions socioculturelles.</a:t>
            </a:r>
          </a:p>
          <a:p>
            <a:r>
              <a:rPr lang="fr-FR" dirty="0">
                <a:solidFill>
                  <a:schemeClr val="accent1">
                    <a:lumMod val="75000"/>
                  </a:schemeClr>
                </a:solidFill>
              </a:rPr>
              <a:t>Anticipation des départs en retraite et notamment celui de la responsable administrative et financière – régisseur avec réorganisation des services administratifs et recrutement d’un agent d’accueil à compter du 3 avril 2023.</a:t>
            </a:r>
          </a:p>
          <a:p>
            <a:r>
              <a:rPr lang="fr-FR" dirty="0">
                <a:solidFill>
                  <a:schemeClr val="accent1">
                    <a:lumMod val="75000"/>
                  </a:schemeClr>
                </a:solidFill>
              </a:rPr>
              <a:t>Maintien du personnel saisonnier sur la configuration de 2022.</a:t>
            </a:r>
          </a:p>
          <a:p>
            <a:r>
              <a:rPr lang="fr-FR" dirty="0">
                <a:solidFill>
                  <a:schemeClr val="accent1">
                    <a:lumMod val="75000"/>
                  </a:schemeClr>
                </a:solidFill>
              </a:rPr>
              <a:t>Plan de formation : formation 1ers secours ( 630 € pour 10 personnes) – formation aux risques professionnels du travail.</a:t>
            </a:r>
          </a:p>
          <a:p>
            <a:r>
              <a:rPr lang="fr-FR" dirty="0">
                <a:solidFill>
                  <a:schemeClr val="accent1">
                    <a:lumMod val="75000"/>
                  </a:schemeClr>
                </a:solidFill>
              </a:rPr>
              <a:t>Poursuite de la mutualisation de la police </a:t>
            </a:r>
            <a:r>
              <a:rPr lang="fr-FR" dirty="0" err="1">
                <a:solidFill>
                  <a:schemeClr val="accent1">
                    <a:lumMod val="75000"/>
                  </a:schemeClr>
                </a:solidFill>
              </a:rPr>
              <a:t>pluricommunale</a:t>
            </a:r>
            <a:r>
              <a:rPr lang="fr-FR" dirty="0">
                <a:solidFill>
                  <a:schemeClr val="accent1">
                    <a:lumMod val="75000"/>
                  </a:schemeClr>
                </a:solidFill>
              </a:rPr>
              <a:t> (2022-2024) sur la configuration 2022 – Budget : 11 500 €.</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29</a:t>
            </a:fld>
            <a:endParaRPr lang="fr-FR"/>
          </a:p>
        </p:txBody>
      </p:sp>
    </p:spTree>
    <p:extLst>
      <p:ext uri="{BB962C8B-B14F-4D97-AF65-F5344CB8AC3E}">
        <p14:creationId xmlns:p14="http://schemas.microsoft.com/office/powerpoint/2010/main" val="1936884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21CF8406-8F4D-4960-911B-1A94B1433809}"/>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ZoneTexte 4">
            <a:extLst>
              <a:ext uri="{FF2B5EF4-FFF2-40B4-BE49-F238E27FC236}">
                <a16:creationId xmlns:a16="http://schemas.microsoft.com/office/drawing/2014/main" id="{E704A3DD-B717-4CC1-8A44-470C3D58B4BB}"/>
              </a:ext>
            </a:extLst>
          </p:cNvPr>
          <p:cNvSpPr txBox="1"/>
          <p:nvPr/>
        </p:nvSpPr>
        <p:spPr>
          <a:xfrm>
            <a:off x="946952" y="796352"/>
            <a:ext cx="10298096" cy="5170646"/>
          </a:xfrm>
          <a:prstGeom prst="rect">
            <a:avLst/>
          </a:prstGeom>
          <a:noFill/>
        </p:spPr>
        <p:txBody>
          <a:bodyPr wrap="square" rtlCol="0">
            <a:spAutoFit/>
          </a:bodyPr>
          <a:lstStyle/>
          <a:p>
            <a:pPr algn="ctr"/>
            <a:r>
              <a:rPr lang="fr-FR" sz="6600" b="1" cap="all" dirty="0" err="1">
                <a:solidFill>
                  <a:schemeClr val="accent1"/>
                </a:solidFill>
              </a:rPr>
              <a:t>Obrak</a:t>
            </a:r>
            <a:r>
              <a:rPr lang="fr-FR" sz="6600" b="1" cap="all" dirty="0">
                <a:solidFill>
                  <a:schemeClr val="accent1"/>
                </a:solidFill>
              </a:rPr>
              <a:t>, </a:t>
            </a:r>
            <a:r>
              <a:rPr lang="fr-FR" sz="6600" b="1" cap="all" dirty="0" err="1">
                <a:solidFill>
                  <a:schemeClr val="accent1"/>
                </a:solidFill>
              </a:rPr>
              <a:t>hirigintza</a:t>
            </a:r>
            <a:r>
              <a:rPr lang="fr-FR" sz="6600" b="1" cap="all" dirty="0">
                <a:solidFill>
                  <a:schemeClr val="accent1"/>
                </a:solidFill>
              </a:rPr>
              <a:t> </a:t>
            </a:r>
            <a:r>
              <a:rPr lang="fr-FR" sz="6600" b="1" cap="all" dirty="0" err="1">
                <a:solidFill>
                  <a:schemeClr val="accent1"/>
                </a:solidFill>
              </a:rPr>
              <a:t>eta</a:t>
            </a:r>
            <a:r>
              <a:rPr lang="fr-FR" sz="6600" b="1" cap="all" dirty="0">
                <a:solidFill>
                  <a:schemeClr val="accent1"/>
                </a:solidFill>
              </a:rPr>
              <a:t> </a:t>
            </a:r>
            <a:r>
              <a:rPr lang="fr-FR" sz="6600" b="1" cap="all" dirty="0" err="1">
                <a:solidFill>
                  <a:schemeClr val="accent1"/>
                </a:solidFill>
              </a:rPr>
              <a:t>sartze</a:t>
            </a:r>
            <a:r>
              <a:rPr lang="fr-FR" sz="6600" b="1" cap="all" dirty="0">
                <a:solidFill>
                  <a:schemeClr val="accent1"/>
                </a:solidFill>
              </a:rPr>
              <a:t> </a:t>
            </a:r>
            <a:r>
              <a:rPr lang="fr-FR" sz="6600" b="1" cap="all" dirty="0" err="1">
                <a:solidFill>
                  <a:schemeClr val="accent1"/>
                </a:solidFill>
              </a:rPr>
              <a:t>erraztasuna</a:t>
            </a:r>
            <a:endParaRPr lang="fr-FR" sz="6600" b="1" cap="all" dirty="0">
              <a:solidFill>
                <a:schemeClr val="accent1"/>
              </a:solidFill>
            </a:endParaRPr>
          </a:p>
          <a:p>
            <a:pPr algn="ctr"/>
            <a:endParaRPr lang="fr-FR" sz="6600" b="1" cap="all" dirty="0">
              <a:solidFill>
                <a:schemeClr val="accent1"/>
              </a:solidFill>
            </a:endParaRPr>
          </a:p>
          <a:p>
            <a:pPr algn="ctr"/>
            <a:r>
              <a:rPr lang="fr-FR" sz="6600" b="1" dirty="0">
                <a:solidFill>
                  <a:schemeClr val="accent1"/>
                </a:solidFill>
              </a:rPr>
              <a:t>TRAVAUX, URBANISME et ACCESSIBILITE</a:t>
            </a:r>
          </a:p>
        </p:txBody>
      </p:sp>
      <p:sp>
        <p:nvSpPr>
          <p:cNvPr id="2" name="Espace réservé du numéro de diapositive 1">
            <a:extLst>
              <a:ext uri="{FF2B5EF4-FFF2-40B4-BE49-F238E27FC236}">
                <a16:creationId xmlns:a16="http://schemas.microsoft.com/office/drawing/2014/main" id="{70DD69B6-0661-4333-A88C-82854D95D475}"/>
              </a:ext>
            </a:extLst>
          </p:cNvPr>
          <p:cNvSpPr>
            <a:spLocks noGrp="1"/>
          </p:cNvSpPr>
          <p:nvPr>
            <p:ph type="sldNum" sz="quarter" idx="12"/>
          </p:nvPr>
        </p:nvSpPr>
        <p:spPr/>
        <p:txBody>
          <a:bodyPr/>
          <a:lstStyle/>
          <a:p>
            <a:fld id="{5B7EF156-C771-45A6-AD93-632A738C7163}" type="slidenum">
              <a:rPr lang="fr-FR" smtClean="0"/>
              <a:t>3</a:t>
            </a:fld>
            <a:endParaRPr lang="fr-FR"/>
          </a:p>
        </p:txBody>
      </p:sp>
    </p:spTree>
    <p:extLst>
      <p:ext uri="{BB962C8B-B14F-4D97-AF65-F5344CB8AC3E}">
        <p14:creationId xmlns:p14="http://schemas.microsoft.com/office/powerpoint/2010/main" val="32843192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21CF8406-8F4D-4960-911B-1A94B1433809}"/>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ZoneTexte 4">
            <a:extLst>
              <a:ext uri="{FF2B5EF4-FFF2-40B4-BE49-F238E27FC236}">
                <a16:creationId xmlns:a16="http://schemas.microsoft.com/office/drawing/2014/main" id="{E704A3DD-B717-4CC1-8A44-470C3D58B4BB}"/>
              </a:ext>
            </a:extLst>
          </p:cNvPr>
          <p:cNvSpPr txBox="1"/>
          <p:nvPr/>
        </p:nvSpPr>
        <p:spPr>
          <a:xfrm>
            <a:off x="693378" y="1459870"/>
            <a:ext cx="11079332" cy="3139321"/>
          </a:xfrm>
          <a:prstGeom prst="rect">
            <a:avLst/>
          </a:prstGeom>
          <a:noFill/>
        </p:spPr>
        <p:txBody>
          <a:bodyPr wrap="square" rtlCol="0">
            <a:spAutoFit/>
          </a:bodyPr>
          <a:lstStyle/>
          <a:p>
            <a:pPr algn="ctr"/>
            <a:r>
              <a:rPr lang="fr-FR" sz="6600" b="1" cap="all" dirty="0">
                <a:solidFill>
                  <a:schemeClr val="accent1"/>
                </a:solidFill>
              </a:rPr>
              <a:t>Sarako </a:t>
            </a:r>
            <a:r>
              <a:rPr lang="fr-FR" sz="6600" b="1" dirty="0">
                <a:solidFill>
                  <a:schemeClr val="accent1"/>
                </a:solidFill>
              </a:rPr>
              <a:t>LEZEAK</a:t>
            </a:r>
          </a:p>
          <a:p>
            <a:pPr algn="ctr"/>
            <a:endParaRPr lang="fr-FR" sz="6600" b="1" dirty="0">
              <a:solidFill>
                <a:schemeClr val="accent1"/>
              </a:solidFill>
            </a:endParaRPr>
          </a:p>
          <a:p>
            <a:pPr algn="ctr"/>
            <a:r>
              <a:rPr lang="fr-FR" sz="6600" b="1" dirty="0">
                <a:solidFill>
                  <a:schemeClr val="accent1"/>
                </a:solidFill>
              </a:rPr>
              <a:t>GROTTES DE SARE</a:t>
            </a:r>
          </a:p>
        </p:txBody>
      </p:sp>
      <p:sp>
        <p:nvSpPr>
          <p:cNvPr id="2" name="Espace réservé du numéro de diapositive 1">
            <a:extLst>
              <a:ext uri="{FF2B5EF4-FFF2-40B4-BE49-F238E27FC236}">
                <a16:creationId xmlns:a16="http://schemas.microsoft.com/office/drawing/2014/main" id="{14F87F1E-9125-443F-84D5-5F2B45E73B5F}"/>
              </a:ext>
            </a:extLst>
          </p:cNvPr>
          <p:cNvSpPr>
            <a:spLocks noGrp="1"/>
          </p:cNvSpPr>
          <p:nvPr>
            <p:ph type="sldNum" sz="quarter" idx="12"/>
          </p:nvPr>
        </p:nvSpPr>
        <p:spPr/>
        <p:txBody>
          <a:bodyPr/>
          <a:lstStyle/>
          <a:p>
            <a:fld id="{5B7EF156-C771-45A6-AD93-632A738C7163}" type="slidenum">
              <a:rPr lang="fr-FR" smtClean="0"/>
              <a:t>30</a:t>
            </a:fld>
            <a:endParaRPr lang="fr-FR"/>
          </a:p>
        </p:txBody>
      </p:sp>
    </p:spTree>
    <p:extLst>
      <p:ext uri="{BB962C8B-B14F-4D97-AF65-F5344CB8AC3E}">
        <p14:creationId xmlns:p14="http://schemas.microsoft.com/office/powerpoint/2010/main" val="35154518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p:txBody>
          <a:bodyPr/>
          <a:lstStyle/>
          <a:p>
            <a:r>
              <a:rPr lang="fr-FR" b="1" cap="all" dirty="0">
                <a:solidFill>
                  <a:schemeClr val="accent1">
                    <a:lumMod val="75000"/>
                  </a:schemeClr>
                </a:solidFill>
              </a:rPr>
              <a:t>2022-2026ko </a:t>
            </a:r>
            <a:r>
              <a:rPr lang="fr-FR" b="1" cap="all" dirty="0" err="1">
                <a:solidFill>
                  <a:schemeClr val="accent1">
                    <a:lumMod val="75000"/>
                  </a:schemeClr>
                </a:solidFill>
              </a:rPr>
              <a:t>jokoan</a:t>
            </a:r>
            <a:r>
              <a:rPr lang="fr-FR" b="1" cap="all" dirty="0">
                <a:solidFill>
                  <a:schemeClr val="accent1">
                    <a:lumMod val="75000"/>
                  </a:schemeClr>
                </a:solidFill>
              </a:rPr>
              <a:t> </a:t>
            </a:r>
            <a:r>
              <a:rPr lang="fr-FR" b="1" cap="all" dirty="0" err="1">
                <a:solidFill>
                  <a:schemeClr val="accent1">
                    <a:lumMod val="75000"/>
                  </a:schemeClr>
                </a:solidFill>
              </a:rPr>
              <a:t>denak</a:t>
            </a:r>
            <a:br>
              <a:rPr lang="fr-FR" b="1" dirty="0">
                <a:solidFill>
                  <a:schemeClr val="accent1">
                    <a:lumMod val="75000"/>
                  </a:schemeClr>
                </a:solidFill>
              </a:rPr>
            </a:br>
            <a:r>
              <a:rPr lang="fr-FR" b="1" dirty="0">
                <a:solidFill>
                  <a:schemeClr val="accent1">
                    <a:lumMod val="75000"/>
                  </a:schemeClr>
                </a:solidFill>
              </a:rPr>
              <a:t>ENJEUX 2022-2026</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1939262"/>
            <a:ext cx="10515600" cy="4703326"/>
          </a:xfrm>
        </p:spPr>
        <p:txBody>
          <a:bodyPr>
            <a:normAutofit lnSpcReduction="10000"/>
          </a:bodyPr>
          <a:lstStyle/>
          <a:p>
            <a:r>
              <a:rPr lang="fr-FR" dirty="0">
                <a:solidFill>
                  <a:schemeClr val="accent1">
                    <a:lumMod val="75000"/>
                  </a:schemeClr>
                </a:solidFill>
              </a:rPr>
              <a:t>Un positionnement des « Grottes » comme « 1</a:t>
            </a:r>
            <a:r>
              <a:rPr lang="fr-FR" baseline="30000" dirty="0">
                <a:solidFill>
                  <a:schemeClr val="accent1">
                    <a:lumMod val="75000"/>
                  </a:schemeClr>
                </a:solidFill>
              </a:rPr>
              <a:t>ère</a:t>
            </a:r>
            <a:r>
              <a:rPr lang="fr-FR" dirty="0">
                <a:solidFill>
                  <a:schemeClr val="accent1">
                    <a:lumMod val="75000"/>
                  </a:schemeClr>
                </a:solidFill>
              </a:rPr>
              <a:t> maison du village ».</a:t>
            </a:r>
          </a:p>
          <a:p>
            <a:r>
              <a:rPr lang="fr-FR" dirty="0">
                <a:solidFill>
                  <a:schemeClr val="accent1">
                    <a:lumMod val="75000"/>
                  </a:schemeClr>
                </a:solidFill>
              </a:rPr>
              <a:t>Création d’un lien « fort » entre les Grottes et la Mairie, les Grottes et les habitants.</a:t>
            </a:r>
          </a:p>
          <a:p>
            <a:r>
              <a:rPr lang="fr-FR" dirty="0">
                <a:solidFill>
                  <a:schemeClr val="accent1">
                    <a:lumMod val="75000"/>
                  </a:schemeClr>
                </a:solidFill>
              </a:rPr>
              <a:t>Un positionnement patrimonial, historique, naturel et culturel du site.</a:t>
            </a:r>
          </a:p>
          <a:p>
            <a:r>
              <a:rPr lang="fr-FR" dirty="0">
                <a:solidFill>
                  <a:schemeClr val="accent1">
                    <a:lumMod val="75000"/>
                  </a:schemeClr>
                </a:solidFill>
              </a:rPr>
              <a:t>Une réflexion sur la création d’un bâtiment supplémentaire pour développement d’ateliers, accueil de groupes, etc.</a:t>
            </a:r>
          </a:p>
          <a:p>
            <a:r>
              <a:rPr lang="fr-FR" dirty="0">
                <a:solidFill>
                  <a:schemeClr val="accent1">
                    <a:lumMod val="75000"/>
                  </a:schemeClr>
                </a:solidFill>
              </a:rPr>
              <a:t>Une réorganisation extérieure du site en lien avec la carrière.</a:t>
            </a:r>
          </a:p>
          <a:p>
            <a:r>
              <a:rPr lang="fr-FR" dirty="0">
                <a:solidFill>
                  <a:schemeClr val="accent1">
                    <a:lumMod val="75000"/>
                  </a:schemeClr>
                </a:solidFill>
              </a:rPr>
              <a:t>Communication et promotion :</a:t>
            </a:r>
          </a:p>
          <a:p>
            <a:pPr lvl="1"/>
            <a:r>
              <a:rPr lang="fr-FR" dirty="0">
                <a:solidFill>
                  <a:schemeClr val="accent1">
                    <a:lumMod val="75000"/>
                  </a:schemeClr>
                </a:solidFill>
              </a:rPr>
              <a:t>Création d’outils ludiques digitaux.</a:t>
            </a:r>
          </a:p>
          <a:p>
            <a:pPr lvl="1"/>
            <a:r>
              <a:rPr lang="fr-FR" dirty="0">
                <a:solidFill>
                  <a:schemeClr val="accent1">
                    <a:lumMod val="75000"/>
                  </a:schemeClr>
                </a:solidFill>
              </a:rPr>
              <a:t>Renforcement de l’image numérique des Grottes.</a:t>
            </a:r>
          </a:p>
          <a:p>
            <a:pPr lvl="1"/>
            <a:r>
              <a:rPr lang="fr-FR" dirty="0">
                <a:solidFill>
                  <a:schemeClr val="accent1">
                    <a:lumMod val="75000"/>
                  </a:schemeClr>
                </a:solidFill>
              </a:rPr>
              <a:t>Organisation d’évènements.</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31</a:t>
            </a:fld>
            <a:endParaRPr lang="fr-FR"/>
          </a:p>
        </p:txBody>
      </p:sp>
    </p:spTree>
    <p:extLst>
      <p:ext uri="{BB962C8B-B14F-4D97-AF65-F5344CB8AC3E}">
        <p14:creationId xmlns:p14="http://schemas.microsoft.com/office/powerpoint/2010/main" val="33376258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a:xfrm>
            <a:off x="838200" y="27774"/>
            <a:ext cx="10515600" cy="1325563"/>
          </a:xfrm>
        </p:spPr>
        <p:txBody>
          <a:bodyPr/>
          <a:lstStyle/>
          <a:p>
            <a:r>
              <a:rPr lang="fr-FR" b="1" dirty="0">
                <a:solidFill>
                  <a:schemeClr val="accent1">
                    <a:lumMod val="75000"/>
                  </a:schemeClr>
                </a:solidFill>
              </a:rPr>
              <a:t>2023</a:t>
            </a:r>
            <a:r>
              <a:rPr lang="fr-FR" b="1" cap="all" dirty="0">
                <a:solidFill>
                  <a:schemeClr val="accent1">
                    <a:lumMod val="75000"/>
                  </a:schemeClr>
                </a:solidFill>
              </a:rPr>
              <a:t>ko </a:t>
            </a:r>
            <a:r>
              <a:rPr lang="fr-FR" b="1" cap="all" dirty="0" err="1">
                <a:solidFill>
                  <a:schemeClr val="accent1">
                    <a:lumMod val="75000"/>
                  </a:schemeClr>
                </a:solidFill>
              </a:rPr>
              <a:t>egintzen</a:t>
            </a:r>
            <a:r>
              <a:rPr lang="fr-FR" b="1" cap="all" dirty="0">
                <a:solidFill>
                  <a:schemeClr val="accent1">
                    <a:lumMod val="75000"/>
                  </a:schemeClr>
                </a:solidFill>
              </a:rPr>
              <a:t> </a:t>
            </a:r>
            <a:r>
              <a:rPr lang="fr-FR" b="1" cap="all" dirty="0" err="1">
                <a:solidFill>
                  <a:schemeClr val="accent1">
                    <a:lumMod val="75000"/>
                  </a:schemeClr>
                </a:solidFill>
              </a:rPr>
              <a:t>proposamenak</a:t>
            </a:r>
            <a:br>
              <a:rPr lang="fr-FR" b="1" dirty="0">
                <a:solidFill>
                  <a:schemeClr val="accent1">
                    <a:lumMod val="75000"/>
                  </a:schemeClr>
                </a:solidFill>
              </a:rPr>
            </a:br>
            <a:r>
              <a:rPr lang="fr-FR" b="1" dirty="0">
                <a:solidFill>
                  <a:schemeClr val="accent1">
                    <a:lumMod val="75000"/>
                  </a:schemeClr>
                </a:solidFill>
              </a:rPr>
              <a:t>ACTIONS PROPOSEES EN 2023</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319596" y="1735015"/>
            <a:ext cx="11292395" cy="4621335"/>
          </a:xfrm>
        </p:spPr>
        <p:txBody>
          <a:bodyPr>
            <a:normAutofit/>
          </a:bodyPr>
          <a:lstStyle/>
          <a:p>
            <a:r>
              <a:rPr lang="fr-FR" dirty="0">
                <a:solidFill>
                  <a:schemeClr val="accent1">
                    <a:lumMod val="75000"/>
                  </a:schemeClr>
                </a:solidFill>
              </a:rPr>
              <a:t>Recrutement d’une nouvelle directrice/un nouveau directeur.</a:t>
            </a:r>
          </a:p>
          <a:p>
            <a:r>
              <a:rPr lang="fr-FR" dirty="0">
                <a:solidFill>
                  <a:schemeClr val="accent1">
                    <a:lumMod val="75000"/>
                  </a:schemeClr>
                </a:solidFill>
              </a:rPr>
              <a:t>Réfléchir sur les Ressources Humaines.</a:t>
            </a:r>
          </a:p>
          <a:p>
            <a:r>
              <a:rPr lang="fr-FR" dirty="0">
                <a:solidFill>
                  <a:schemeClr val="accent1">
                    <a:lumMod val="75000"/>
                  </a:schemeClr>
                </a:solidFill>
              </a:rPr>
              <a:t>Retravailler la signalétique extérieure du site et l’aménagement des parkings en collaboration avec la carrière.</a:t>
            </a:r>
          </a:p>
          <a:p>
            <a:r>
              <a:rPr lang="fr-FR" dirty="0">
                <a:solidFill>
                  <a:schemeClr val="accent1">
                    <a:lumMod val="75000"/>
                  </a:schemeClr>
                </a:solidFill>
              </a:rPr>
              <a:t>Réaliser des travaux sur les bâtiments et le parc : humidité dans les WC du bar-restaurant et mise en accessibilité d’une partie du parc.</a:t>
            </a:r>
          </a:p>
          <a:p>
            <a:r>
              <a:rPr lang="fr-FR" dirty="0">
                <a:solidFill>
                  <a:schemeClr val="accent1">
                    <a:lumMod val="75000"/>
                  </a:schemeClr>
                </a:solidFill>
              </a:rPr>
              <a:t>Espace muséographique et parc mégalithique : engager une réflexion sur ces espaces afin d’améliorer la visite et inciter le public à passer plus de temps aux Grottes.</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32</a:t>
            </a:fld>
            <a:endParaRPr lang="fr-FR"/>
          </a:p>
        </p:txBody>
      </p:sp>
    </p:spTree>
    <p:extLst>
      <p:ext uri="{BB962C8B-B14F-4D97-AF65-F5344CB8AC3E}">
        <p14:creationId xmlns:p14="http://schemas.microsoft.com/office/powerpoint/2010/main" val="21927735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a:xfrm>
            <a:off x="838200" y="348823"/>
            <a:ext cx="10515600" cy="1325563"/>
          </a:xfrm>
        </p:spPr>
        <p:txBody>
          <a:bodyPr/>
          <a:lstStyle/>
          <a:p>
            <a:r>
              <a:rPr lang="fr-FR" b="1" dirty="0">
                <a:solidFill>
                  <a:schemeClr val="accent1">
                    <a:lumMod val="75000"/>
                  </a:schemeClr>
                </a:solidFill>
              </a:rPr>
              <a:t>2023</a:t>
            </a:r>
            <a:r>
              <a:rPr lang="fr-FR" b="1" cap="all" dirty="0">
                <a:solidFill>
                  <a:schemeClr val="accent1">
                    <a:lumMod val="75000"/>
                  </a:schemeClr>
                </a:solidFill>
              </a:rPr>
              <a:t>ko </a:t>
            </a:r>
            <a:r>
              <a:rPr lang="fr-FR" b="1" cap="all" dirty="0" err="1">
                <a:solidFill>
                  <a:schemeClr val="accent1">
                    <a:lumMod val="75000"/>
                  </a:schemeClr>
                </a:solidFill>
              </a:rPr>
              <a:t>egintzen</a:t>
            </a:r>
            <a:r>
              <a:rPr lang="fr-FR" b="1" cap="all" dirty="0">
                <a:solidFill>
                  <a:schemeClr val="accent1">
                    <a:lumMod val="75000"/>
                  </a:schemeClr>
                </a:solidFill>
              </a:rPr>
              <a:t> </a:t>
            </a:r>
            <a:r>
              <a:rPr lang="fr-FR" b="1" cap="all" dirty="0" err="1">
                <a:solidFill>
                  <a:schemeClr val="accent1">
                    <a:lumMod val="75000"/>
                  </a:schemeClr>
                </a:solidFill>
              </a:rPr>
              <a:t>proposamenak</a:t>
            </a:r>
            <a:br>
              <a:rPr lang="fr-FR" b="1" dirty="0">
                <a:solidFill>
                  <a:schemeClr val="accent1">
                    <a:lumMod val="75000"/>
                  </a:schemeClr>
                </a:solidFill>
              </a:rPr>
            </a:br>
            <a:r>
              <a:rPr lang="fr-FR" b="1" dirty="0">
                <a:solidFill>
                  <a:schemeClr val="accent1">
                    <a:lumMod val="75000"/>
                  </a:schemeClr>
                </a:solidFill>
              </a:rPr>
              <a:t>ACTIONS PROPOSEES EN 2023</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1882066"/>
            <a:ext cx="10515600" cy="4403324"/>
          </a:xfrm>
        </p:spPr>
        <p:txBody>
          <a:bodyPr>
            <a:normAutofit/>
          </a:bodyPr>
          <a:lstStyle/>
          <a:p>
            <a:r>
              <a:rPr lang="fr-FR" dirty="0">
                <a:solidFill>
                  <a:schemeClr val="accent1">
                    <a:lumMod val="75000"/>
                  </a:schemeClr>
                </a:solidFill>
              </a:rPr>
              <a:t>Des actions de communication essentiellement numériques ciblées vers la clientèle locale, communale, </a:t>
            </a:r>
            <a:r>
              <a:rPr lang="fr-FR" dirty="0" err="1">
                <a:solidFill>
                  <a:schemeClr val="accent1">
                    <a:lumMod val="75000"/>
                  </a:schemeClr>
                </a:solidFill>
              </a:rPr>
              <a:t>Xareta</a:t>
            </a:r>
            <a:r>
              <a:rPr lang="fr-FR" dirty="0">
                <a:solidFill>
                  <a:schemeClr val="accent1">
                    <a:lumMod val="75000"/>
                  </a:schemeClr>
                </a:solidFill>
              </a:rPr>
              <a:t> et du Pays Basque Nord et Sud, la clientèle régionale et la clientèle en vacances au Pays Basque.</a:t>
            </a:r>
          </a:p>
          <a:p>
            <a:r>
              <a:rPr lang="fr-FR" dirty="0">
                <a:solidFill>
                  <a:schemeClr val="accent1">
                    <a:lumMod val="75000"/>
                  </a:schemeClr>
                </a:solidFill>
              </a:rPr>
              <a:t>Réaliser une analyse sur les outils de communication utilisés par la clientèle du Pays Basque Sud.</a:t>
            </a:r>
          </a:p>
          <a:p>
            <a:r>
              <a:rPr lang="fr-FR" dirty="0">
                <a:solidFill>
                  <a:schemeClr val="accent1">
                    <a:lumMod val="75000"/>
                  </a:schemeClr>
                </a:solidFill>
              </a:rPr>
              <a:t>Proposer des conférences thématiques, des expositions comprenant une animation, un atelier ou autre.</a:t>
            </a:r>
          </a:p>
          <a:p>
            <a:r>
              <a:rPr lang="fr-FR" dirty="0">
                <a:solidFill>
                  <a:schemeClr val="accent1">
                    <a:lumMod val="75000"/>
                  </a:schemeClr>
                </a:solidFill>
              </a:rPr>
              <a:t>Poursuivre le développement des liens entre les Grottes et le bourg à l’occasion des animations, etc. : faire des propositions de découverte réservées aux </a:t>
            </a:r>
            <a:r>
              <a:rPr lang="fr-FR" dirty="0" err="1">
                <a:solidFill>
                  <a:schemeClr val="accent1">
                    <a:lumMod val="75000"/>
                  </a:schemeClr>
                </a:solidFill>
              </a:rPr>
              <a:t>Saratar</a:t>
            </a:r>
            <a:r>
              <a:rPr lang="fr-FR" dirty="0">
                <a:solidFill>
                  <a:schemeClr val="accent1">
                    <a:lumMod val="75000"/>
                  </a:schemeClr>
                </a:solidFill>
              </a:rPr>
              <a:t>.</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33</a:t>
            </a:fld>
            <a:endParaRPr lang="fr-FR"/>
          </a:p>
        </p:txBody>
      </p:sp>
    </p:spTree>
    <p:extLst>
      <p:ext uri="{BB962C8B-B14F-4D97-AF65-F5344CB8AC3E}">
        <p14:creationId xmlns:p14="http://schemas.microsoft.com/office/powerpoint/2010/main" val="28846736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p:txBody>
          <a:bodyPr/>
          <a:lstStyle/>
          <a:p>
            <a:r>
              <a:rPr lang="fr-FR" b="1" cap="all" dirty="0" err="1">
                <a:solidFill>
                  <a:schemeClr val="accent1">
                    <a:lumMod val="75000"/>
                  </a:schemeClr>
                </a:solidFill>
              </a:rPr>
              <a:t>Urte</a:t>
            </a:r>
            <a:r>
              <a:rPr lang="fr-FR" b="1" cap="all" dirty="0">
                <a:solidFill>
                  <a:schemeClr val="accent1">
                    <a:lumMod val="75000"/>
                  </a:schemeClr>
                </a:solidFill>
              </a:rPr>
              <a:t> </a:t>
            </a:r>
            <a:r>
              <a:rPr lang="fr-FR" b="1" cap="all" dirty="0" err="1">
                <a:solidFill>
                  <a:schemeClr val="accent1">
                    <a:lumMod val="75000"/>
                  </a:schemeClr>
                </a:solidFill>
              </a:rPr>
              <a:t>askotako</a:t>
            </a:r>
            <a:r>
              <a:rPr lang="fr-FR" b="1" cap="all" dirty="0">
                <a:solidFill>
                  <a:schemeClr val="accent1">
                    <a:lumMod val="75000"/>
                  </a:schemeClr>
                </a:solidFill>
              </a:rPr>
              <a:t> </a:t>
            </a:r>
            <a:r>
              <a:rPr lang="fr-FR" b="1" cap="all" dirty="0" err="1">
                <a:solidFill>
                  <a:schemeClr val="accent1">
                    <a:lumMod val="75000"/>
                  </a:schemeClr>
                </a:solidFill>
              </a:rPr>
              <a:t>egintzak</a:t>
            </a:r>
            <a:br>
              <a:rPr lang="fr-FR" b="1" dirty="0">
                <a:solidFill>
                  <a:schemeClr val="accent1">
                    <a:lumMod val="75000"/>
                  </a:schemeClr>
                </a:solidFill>
              </a:rPr>
            </a:br>
            <a:r>
              <a:rPr lang="fr-FR" b="1" dirty="0">
                <a:solidFill>
                  <a:schemeClr val="accent1">
                    <a:lumMod val="75000"/>
                  </a:schemeClr>
                </a:solidFill>
              </a:rPr>
              <a:t>ACTIONS PLURIANNUELLES</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2308194"/>
            <a:ext cx="10515600" cy="3788869"/>
          </a:xfrm>
        </p:spPr>
        <p:txBody>
          <a:bodyPr>
            <a:normAutofit/>
          </a:bodyPr>
          <a:lstStyle/>
          <a:p>
            <a:r>
              <a:rPr lang="fr-FR" dirty="0">
                <a:solidFill>
                  <a:schemeClr val="accent1">
                    <a:lumMod val="75000"/>
                  </a:schemeClr>
                </a:solidFill>
              </a:rPr>
              <a:t>Mettre en accessibilité les outils de communications (2023).</a:t>
            </a:r>
          </a:p>
          <a:p>
            <a:endParaRPr lang="fr-FR" dirty="0">
              <a:solidFill>
                <a:schemeClr val="accent1">
                  <a:lumMod val="75000"/>
                </a:schemeClr>
              </a:solidFill>
            </a:endParaRPr>
          </a:p>
          <a:p>
            <a:r>
              <a:rPr lang="fr-FR" dirty="0">
                <a:solidFill>
                  <a:schemeClr val="accent1">
                    <a:lumMod val="75000"/>
                  </a:schemeClr>
                </a:solidFill>
              </a:rPr>
              <a:t>Espace muséographique et parc mégalithique : engager une réflexion sur ces espaces afin d’améliorer la visite et inciter le public à passer plus de temps aux Grottes.</a:t>
            </a:r>
          </a:p>
          <a:p>
            <a:endParaRPr lang="fr-FR" dirty="0">
              <a:solidFill>
                <a:schemeClr val="accent1">
                  <a:lumMod val="75000"/>
                </a:schemeClr>
              </a:solidFill>
            </a:endParaRPr>
          </a:p>
          <a:p>
            <a:r>
              <a:rPr lang="fr-FR" dirty="0">
                <a:solidFill>
                  <a:schemeClr val="accent1">
                    <a:lumMod val="75000"/>
                  </a:schemeClr>
                </a:solidFill>
              </a:rPr>
              <a:t>Aménagement des espaces « Entrée/sortie Carrières », parkings, liaison piétonne, etc.</a:t>
            </a:r>
          </a:p>
          <a:p>
            <a:endParaRPr lang="fr-FR" dirty="0">
              <a:solidFill>
                <a:schemeClr val="accent1">
                  <a:lumMod val="75000"/>
                </a:schemeClr>
              </a:solidFill>
            </a:endParaRP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34</a:t>
            </a:fld>
            <a:endParaRPr lang="fr-FR"/>
          </a:p>
        </p:txBody>
      </p:sp>
    </p:spTree>
    <p:extLst>
      <p:ext uri="{BB962C8B-B14F-4D97-AF65-F5344CB8AC3E}">
        <p14:creationId xmlns:p14="http://schemas.microsoft.com/office/powerpoint/2010/main" val="29799877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a:xfrm>
            <a:off x="838200" y="221943"/>
            <a:ext cx="10515600" cy="1708444"/>
          </a:xfrm>
        </p:spPr>
        <p:txBody>
          <a:bodyPr>
            <a:normAutofit fontScale="90000"/>
          </a:bodyPr>
          <a:lstStyle/>
          <a:p>
            <a:r>
              <a:rPr lang="fr-FR" b="1" cap="all" dirty="0" err="1">
                <a:solidFill>
                  <a:schemeClr val="accent1">
                    <a:lumMod val="75000"/>
                  </a:schemeClr>
                </a:solidFill>
              </a:rPr>
              <a:t>Bestalde</a:t>
            </a:r>
            <a:br>
              <a:rPr lang="fr-FR" b="1" cap="all" dirty="0">
                <a:solidFill>
                  <a:schemeClr val="accent1">
                    <a:lumMod val="75000"/>
                  </a:schemeClr>
                </a:solidFill>
              </a:rPr>
            </a:br>
            <a:br>
              <a:rPr lang="fr-FR" b="1" cap="all" dirty="0">
                <a:solidFill>
                  <a:schemeClr val="accent1">
                    <a:lumMod val="75000"/>
                  </a:schemeClr>
                </a:solidFill>
              </a:rPr>
            </a:br>
            <a:r>
              <a:rPr lang="fr-FR" b="1" dirty="0">
                <a:solidFill>
                  <a:schemeClr val="accent1">
                    <a:lumMod val="75000"/>
                  </a:schemeClr>
                </a:solidFill>
              </a:rPr>
              <a:t>MAIS AUSSI…</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2363294"/>
            <a:ext cx="10515600" cy="3788869"/>
          </a:xfrm>
        </p:spPr>
        <p:txBody>
          <a:bodyPr>
            <a:normAutofit/>
          </a:bodyPr>
          <a:lstStyle/>
          <a:p>
            <a:r>
              <a:rPr lang="fr-FR" dirty="0">
                <a:solidFill>
                  <a:schemeClr val="accent1">
                    <a:lumMod val="75000"/>
                  </a:schemeClr>
                </a:solidFill>
              </a:rPr>
              <a:t>Suivi de toutes les opérations et actions menées par nos partenaires institutionnels sur la commune :</a:t>
            </a:r>
          </a:p>
          <a:p>
            <a:pPr lvl="1"/>
            <a:r>
              <a:rPr lang="fr-FR" sz="2800" dirty="0" err="1">
                <a:solidFill>
                  <a:schemeClr val="accent1">
                    <a:lumMod val="75000"/>
                  </a:schemeClr>
                </a:solidFill>
              </a:rPr>
              <a:t>Gure</a:t>
            </a:r>
            <a:r>
              <a:rPr lang="fr-FR" sz="2800" dirty="0">
                <a:solidFill>
                  <a:schemeClr val="accent1">
                    <a:lumMod val="75000"/>
                  </a:schemeClr>
                </a:solidFill>
              </a:rPr>
              <a:t> Mendia</a:t>
            </a:r>
          </a:p>
          <a:p>
            <a:pPr lvl="1"/>
            <a:r>
              <a:rPr lang="fr-FR" sz="2800" dirty="0">
                <a:solidFill>
                  <a:schemeClr val="accent1">
                    <a:lumMod val="75000"/>
                  </a:schemeClr>
                </a:solidFill>
              </a:rPr>
              <a:t>Aménagement du Massif de la Rhune</a:t>
            </a:r>
          </a:p>
          <a:p>
            <a:pPr lvl="1"/>
            <a:r>
              <a:rPr lang="fr-FR" sz="2800" dirty="0">
                <a:solidFill>
                  <a:schemeClr val="accent1">
                    <a:lumMod val="75000"/>
                  </a:schemeClr>
                </a:solidFill>
              </a:rPr>
              <a:t>Tourisme</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35</a:t>
            </a:fld>
            <a:endParaRPr lang="fr-FR"/>
          </a:p>
        </p:txBody>
      </p:sp>
    </p:spTree>
    <p:extLst>
      <p:ext uri="{BB962C8B-B14F-4D97-AF65-F5344CB8AC3E}">
        <p14:creationId xmlns:p14="http://schemas.microsoft.com/office/powerpoint/2010/main" val="18246185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a:xfrm>
            <a:off x="838200" y="365125"/>
            <a:ext cx="10676138" cy="1738883"/>
          </a:xfrm>
        </p:spPr>
        <p:txBody>
          <a:bodyPr>
            <a:normAutofit fontScale="90000"/>
          </a:bodyPr>
          <a:lstStyle/>
          <a:p>
            <a:r>
              <a:rPr lang="fr-FR" b="1" cap="all" dirty="0">
                <a:solidFill>
                  <a:schemeClr val="accent1">
                    <a:lumMod val="75000"/>
                  </a:schemeClr>
                </a:solidFill>
              </a:rPr>
              <a:t>Eta </a:t>
            </a:r>
            <a:r>
              <a:rPr lang="fr-FR" b="1" cap="all" dirty="0" err="1">
                <a:solidFill>
                  <a:schemeClr val="accent1">
                    <a:lumMod val="75000"/>
                  </a:schemeClr>
                </a:solidFill>
              </a:rPr>
              <a:t>gero</a:t>
            </a:r>
            <a:br>
              <a:rPr lang="fr-FR" b="1" cap="all" dirty="0">
                <a:solidFill>
                  <a:schemeClr val="accent1">
                    <a:lumMod val="75000"/>
                  </a:schemeClr>
                </a:solidFill>
              </a:rPr>
            </a:br>
            <a:br>
              <a:rPr lang="fr-FR" b="1" dirty="0">
                <a:solidFill>
                  <a:schemeClr val="accent1">
                    <a:lumMod val="75000"/>
                  </a:schemeClr>
                </a:solidFill>
              </a:rPr>
            </a:br>
            <a:r>
              <a:rPr lang="fr-FR" b="1" dirty="0">
                <a:solidFill>
                  <a:schemeClr val="accent1">
                    <a:lumMod val="75000"/>
                  </a:schemeClr>
                </a:solidFill>
              </a:rPr>
              <a:t>ET APRES…</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80872" y="2618912"/>
            <a:ext cx="10515600" cy="2747640"/>
          </a:xfrm>
        </p:spPr>
        <p:txBody>
          <a:bodyPr>
            <a:normAutofit/>
          </a:bodyPr>
          <a:lstStyle/>
          <a:p>
            <a:r>
              <a:rPr lang="fr-FR" dirty="0">
                <a:solidFill>
                  <a:schemeClr val="accent1">
                    <a:lumMod val="75000"/>
                  </a:schemeClr>
                </a:solidFill>
              </a:rPr>
              <a:t>Intégration des actions dans le budget prévisionnel principal de la commune et les budgets annexes en fonction des priorités déterminées lors des orientations budgétaires.</a:t>
            </a:r>
          </a:p>
          <a:p>
            <a:endParaRPr lang="fr-FR" dirty="0">
              <a:solidFill>
                <a:schemeClr val="accent1">
                  <a:lumMod val="75000"/>
                </a:schemeClr>
              </a:solidFill>
            </a:endParaRPr>
          </a:p>
          <a:p>
            <a:r>
              <a:rPr lang="fr-FR" dirty="0">
                <a:solidFill>
                  <a:schemeClr val="accent1">
                    <a:lumMod val="75000"/>
                  </a:schemeClr>
                </a:solidFill>
              </a:rPr>
              <a:t>Des choix budgétaires à faire…</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F1FF1035-4C46-4DCA-9E44-F1B446B42A60}"/>
              </a:ext>
            </a:extLst>
          </p:cNvPr>
          <p:cNvSpPr>
            <a:spLocks noGrp="1"/>
          </p:cNvSpPr>
          <p:nvPr>
            <p:ph type="sldNum" sz="quarter" idx="12"/>
          </p:nvPr>
        </p:nvSpPr>
        <p:spPr/>
        <p:txBody>
          <a:bodyPr/>
          <a:lstStyle/>
          <a:p>
            <a:fld id="{5B7EF156-C771-45A6-AD93-632A738C7163}" type="slidenum">
              <a:rPr lang="fr-FR" smtClean="0"/>
              <a:t>36</a:t>
            </a:fld>
            <a:endParaRPr lang="fr-FR"/>
          </a:p>
        </p:txBody>
      </p:sp>
    </p:spTree>
    <p:extLst>
      <p:ext uri="{BB962C8B-B14F-4D97-AF65-F5344CB8AC3E}">
        <p14:creationId xmlns:p14="http://schemas.microsoft.com/office/powerpoint/2010/main" val="2824900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a:xfrm>
            <a:off x="838200" y="165885"/>
            <a:ext cx="10515600" cy="1325563"/>
          </a:xfrm>
        </p:spPr>
        <p:txBody>
          <a:bodyPr/>
          <a:lstStyle/>
          <a:p>
            <a:r>
              <a:rPr lang="fr-FR" b="1" cap="all" dirty="0">
                <a:solidFill>
                  <a:schemeClr val="accent1">
                    <a:lumMod val="75000"/>
                  </a:schemeClr>
                </a:solidFill>
              </a:rPr>
              <a:t>2022-2026ko </a:t>
            </a:r>
            <a:r>
              <a:rPr lang="fr-FR" b="1" cap="all" dirty="0" err="1">
                <a:solidFill>
                  <a:schemeClr val="accent1">
                    <a:lumMod val="75000"/>
                  </a:schemeClr>
                </a:solidFill>
              </a:rPr>
              <a:t>jokoan</a:t>
            </a:r>
            <a:r>
              <a:rPr lang="fr-FR" b="1" cap="all" dirty="0">
                <a:solidFill>
                  <a:schemeClr val="accent1">
                    <a:lumMod val="75000"/>
                  </a:schemeClr>
                </a:solidFill>
              </a:rPr>
              <a:t> </a:t>
            </a:r>
            <a:r>
              <a:rPr lang="fr-FR" b="1" cap="all" dirty="0" err="1">
                <a:solidFill>
                  <a:schemeClr val="accent1">
                    <a:lumMod val="75000"/>
                  </a:schemeClr>
                </a:solidFill>
              </a:rPr>
              <a:t>denak</a:t>
            </a:r>
            <a:br>
              <a:rPr lang="fr-FR" b="1" dirty="0">
                <a:solidFill>
                  <a:schemeClr val="accent1">
                    <a:lumMod val="75000"/>
                  </a:schemeClr>
                </a:solidFill>
              </a:rPr>
            </a:br>
            <a:r>
              <a:rPr lang="fr-FR" b="1" dirty="0">
                <a:solidFill>
                  <a:schemeClr val="accent1">
                    <a:lumMod val="75000"/>
                  </a:schemeClr>
                </a:solidFill>
              </a:rPr>
              <a:t>ENJEUX 2022-2026</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1491449"/>
            <a:ext cx="10515600" cy="5230025"/>
          </a:xfrm>
        </p:spPr>
        <p:txBody>
          <a:bodyPr>
            <a:normAutofit fontScale="92500" lnSpcReduction="10000"/>
          </a:bodyPr>
          <a:lstStyle/>
          <a:p>
            <a:r>
              <a:rPr lang="fr-FR" dirty="0">
                <a:solidFill>
                  <a:schemeClr val="accent1">
                    <a:lumMod val="75000"/>
                  </a:schemeClr>
                </a:solidFill>
              </a:rPr>
              <a:t>Réflexion sur le centre-bourg : aménagements, usages des bâtiments publics et communaux, flux et mobilité.</a:t>
            </a:r>
          </a:p>
          <a:p>
            <a:r>
              <a:rPr lang="fr-FR" dirty="0">
                <a:solidFill>
                  <a:schemeClr val="accent1">
                    <a:lumMod val="75000"/>
                  </a:schemeClr>
                </a:solidFill>
              </a:rPr>
              <a:t>Aménagement et sécurisation de liaisons piétonnes des quartiers vers le centre-bourg et création de voies vertes.</a:t>
            </a:r>
          </a:p>
          <a:p>
            <a:r>
              <a:rPr lang="fr-FR" dirty="0">
                <a:solidFill>
                  <a:schemeClr val="accent1">
                    <a:lumMod val="75000"/>
                  </a:schemeClr>
                </a:solidFill>
              </a:rPr>
              <a:t>Création de parkings de proximité.</a:t>
            </a:r>
          </a:p>
          <a:p>
            <a:r>
              <a:rPr lang="fr-FR" dirty="0">
                <a:solidFill>
                  <a:schemeClr val="accent1">
                    <a:lumMod val="75000"/>
                  </a:schemeClr>
                </a:solidFill>
              </a:rPr>
              <a:t>Entretien du patrimoine routier et rural.</a:t>
            </a:r>
          </a:p>
          <a:p>
            <a:r>
              <a:rPr lang="fr-FR" dirty="0">
                <a:solidFill>
                  <a:schemeClr val="accent1">
                    <a:lumMod val="75000"/>
                  </a:schemeClr>
                </a:solidFill>
              </a:rPr>
              <a:t>Aménagement ou réaménagement de locaux municipaux afin de satisfaire les besoins en matière de stockage, d’utilisation et d’exploitation des salles.</a:t>
            </a:r>
          </a:p>
          <a:p>
            <a:r>
              <a:rPr lang="fr-FR" dirty="0">
                <a:solidFill>
                  <a:schemeClr val="accent1">
                    <a:lumMod val="75000"/>
                  </a:schemeClr>
                </a:solidFill>
              </a:rPr>
              <a:t>Poursuite de la mise en accessibilité du village et des bâtiments communaux.</a:t>
            </a:r>
          </a:p>
          <a:p>
            <a:r>
              <a:rPr lang="fr-FR" dirty="0">
                <a:solidFill>
                  <a:schemeClr val="accent1">
                    <a:lumMod val="75000"/>
                  </a:schemeClr>
                </a:solidFill>
              </a:rPr>
              <a:t>Adressage : définition des noms de rues, signalétique et pose.</a:t>
            </a:r>
          </a:p>
          <a:p>
            <a:r>
              <a:rPr lang="fr-FR" dirty="0">
                <a:solidFill>
                  <a:schemeClr val="accent1">
                    <a:lumMod val="75000"/>
                  </a:schemeClr>
                </a:solidFill>
              </a:rPr>
              <a:t>Régularisation des chemins communaux et ruraux mal répertoriés sur le cadastre.</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4</a:t>
            </a:fld>
            <a:endParaRPr lang="fr-FR"/>
          </a:p>
        </p:txBody>
      </p:sp>
    </p:spTree>
    <p:extLst>
      <p:ext uri="{BB962C8B-B14F-4D97-AF65-F5344CB8AC3E}">
        <p14:creationId xmlns:p14="http://schemas.microsoft.com/office/powerpoint/2010/main" val="3207252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a:xfrm>
            <a:off x="740546" y="136525"/>
            <a:ext cx="10515600" cy="1325563"/>
          </a:xfrm>
        </p:spPr>
        <p:txBody>
          <a:bodyPr/>
          <a:lstStyle/>
          <a:p>
            <a:r>
              <a:rPr lang="fr-FR" b="1" dirty="0">
                <a:solidFill>
                  <a:schemeClr val="accent1">
                    <a:lumMod val="75000"/>
                  </a:schemeClr>
                </a:solidFill>
              </a:rPr>
              <a:t>2023</a:t>
            </a:r>
            <a:r>
              <a:rPr lang="fr-FR" b="1" cap="all" dirty="0">
                <a:solidFill>
                  <a:schemeClr val="accent1">
                    <a:lumMod val="75000"/>
                  </a:schemeClr>
                </a:solidFill>
              </a:rPr>
              <a:t>ko </a:t>
            </a:r>
            <a:r>
              <a:rPr lang="fr-FR" b="1" cap="all" dirty="0" err="1">
                <a:solidFill>
                  <a:schemeClr val="accent1">
                    <a:lumMod val="75000"/>
                  </a:schemeClr>
                </a:solidFill>
              </a:rPr>
              <a:t>egintzen</a:t>
            </a:r>
            <a:r>
              <a:rPr lang="fr-FR" b="1" cap="all" dirty="0">
                <a:solidFill>
                  <a:schemeClr val="accent1">
                    <a:lumMod val="75000"/>
                  </a:schemeClr>
                </a:solidFill>
              </a:rPr>
              <a:t> </a:t>
            </a:r>
            <a:r>
              <a:rPr lang="fr-FR" b="1" cap="all" dirty="0" err="1">
                <a:solidFill>
                  <a:schemeClr val="accent1">
                    <a:lumMod val="75000"/>
                  </a:schemeClr>
                </a:solidFill>
              </a:rPr>
              <a:t>proposamenak</a:t>
            </a:r>
            <a:br>
              <a:rPr lang="fr-FR" b="1" dirty="0">
                <a:solidFill>
                  <a:schemeClr val="accent1">
                    <a:lumMod val="75000"/>
                  </a:schemeClr>
                </a:solidFill>
              </a:rPr>
            </a:br>
            <a:r>
              <a:rPr lang="fr-FR" b="1" dirty="0">
                <a:solidFill>
                  <a:schemeClr val="accent1">
                    <a:lumMod val="75000"/>
                  </a:schemeClr>
                </a:solidFill>
              </a:rPr>
              <a:t>ACTIONS PROPOSEES EN 2023</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740545" y="1462088"/>
            <a:ext cx="11365731" cy="5259387"/>
          </a:xfrm>
        </p:spPr>
        <p:txBody>
          <a:bodyPr>
            <a:normAutofit lnSpcReduction="10000"/>
          </a:bodyPr>
          <a:lstStyle/>
          <a:p>
            <a:r>
              <a:rPr lang="fr-FR" dirty="0">
                <a:solidFill>
                  <a:schemeClr val="accent1">
                    <a:lumMod val="75000"/>
                  </a:schemeClr>
                </a:solidFill>
              </a:rPr>
              <a:t>Finir les travaux en cours : funérarium, salle polyvalente, Grottes.</a:t>
            </a:r>
          </a:p>
          <a:p>
            <a:r>
              <a:rPr lang="fr-FR" dirty="0">
                <a:solidFill>
                  <a:schemeClr val="accent1">
                    <a:lumMod val="75000"/>
                  </a:schemeClr>
                </a:solidFill>
              </a:rPr>
              <a:t>Adressage : signalétique et pose.</a:t>
            </a:r>
          </a:p>
          <a:p>
            <a:r>
              <a:rPr lang="fr-FR" dirty="0">
                <a:solidFill>
                  <a:schemeClr val="accent1">
                    <a:lumMod val="75000"/>
                  </a:schemeClr>
                </a:solidFill>
              </a:rPr>
              <a:t>Entretien courant des bâtiments communaux, de la voirie, des pistes et des espaces verts.</a:t>
            </a:r>
          </a:p>
          <a:p>
            <a:r>
              <a:rPr lang="fr-FR" dirty="0">
                <a:solidFill>
                  <a:schemeClr val="accent1">
                    <a:lumMod val="75000"/>
                  </a:schemeClr>
                </a:solidFill>
              </a:rPr>
              <a:t>Signalétique des commerçants à finaliser.</a:t>
            </a:r>
          </a:p>
          <a:p>
            <a:r>
              <a:rPr lang="fr-FR" dirty="0">
                <a:solidFill>
                  <a:schemeClr val="accent1">
                    <a:lumMod val="75000"/>
                  </a:schemeClr>
                </a:solidFill>
              </a:rPr>
              <a:t>Refonte de la collecte et du tri mise en œuvre par la Communauté d’Agglomération Pays Basque en partenariat avec la commune 2023-2024.</a:t>
            </a:r>
          </a:p>
          <a:p>
            <a:r>
              <a:rPr lang="fr-FR" dirty="0">
                <a:solidFill>
                  <a:schemeClr val="accent1">
                    <a:lumMod val="75000"/>
                  </a:schemeClr>
                </a:solidFill>
              </a:rPr>
              <a:t>Mise en œuvre d’un plan de réduction énergétique.</a:t>
            </a:r>
          </a:p>
          <a:p>
            <a:r>
              <a:rPr lang="fr-FR" dirty="0">
                <a:solidFill>
                  <a:schemeClr val="accent1">
                    <a:lumMod val="75000"/>
                  </a:schemeClr>
                </a:solidFill>
              </a:rPr>
              <a:t>Finalisation de la réflexion sur l’aménagement du Presbytère.</a:t>
            </a:r>
          </a:p>
          <a:p>
            <a:r>
              <a:rPr lang="fr-FR" dirty="0">
                <a:solidFill>
                  <a:schemeClr val="accent1">
                    <a:lumMod val="75000"/>
                  </a:schemeClr>
                </a:solidFill>
              </a:rPr>
              <a:t>Lancement de la réflexion sur l’aménagement du centre-bourg.</a:t>
            </a:r>
          </a:p>
          <a:p>
            <a:r>
              <a:rPr lang="fr-FR" dirty="0">
                <a:solidFill>
                  <a:schemeClr val="accent1">
                    <a:lumMod val="75000"/>
                  </a:schemeClr>
                </a:solidFill>
              </a:rPr>
              <a:t>Travaux au nouveau cimetière pour création </a:t>
            </a:r>
            <a:r>
              <a:rPr lang="fr-FR">
                <a:solidFill>
                  <a:schemeClr val="accent1">
                    <a:lumMod val="75000"/>
                  </a:schemeClr>
                </a:solidFill>
              </a:rPr>
              <a:t>de nouveaux caveaux.</a:t>
            </a:r>
            <a:endParaRPr lang="fr-FR" dirty="0">
              <a:solidFill>
                <a:schemeClr val="accent1">
                  <a:lumMod val="75000"/>
                </a:schemeClr>
              </a:solidFill>
            </a:endParaRP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7EF156-C771-45A6-AD93-632A738C7163}"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7482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a:xfrm>
            <a:off x="594804" y="165885"/>
            <a:ext cx="11398928" cy="1325563"/>
          </a:xfrm>
        </p:spPr>
        <p:txBody>
          <a:bodyPr>
            <a:noAutofit/>
          </a:bodyPr>
          <a:lstStyle/>
          <a:p>
            <a:r>
              <a:rPr lang="fr-FR" sz="3600" b="1" cap="all" dirty="0">
                <a:solidFill>
                  <a:schemeClr val="accent1">
                    <a:lumMod val="75000"/>
                  </a:schemeClr>
                </a:solidFill>
              </a:rPr>
              <a:t>2023-2026ko </a:t>
            </a:r>
            <a:r>
              <a:rPr lang="fr-FR" sz="3600" b="1" cap="all" dirty="0" err="1">
                <a:solidFill>
                  <a:schemeClr val="accent1">
                    <a:lumMod val="75000"/>
                  </a:schemeClr>
                </a:solidFill>
              </a:rPr>
              <a:t>obren</a:t>
            </a:r>
            <a:r>
              <a:rPr lang="fr-FR" sz="3600" b="1" cap="all" dirty="0">
                <a:solidFill>
                  <a:schemeClr val="accent1">
                    <a:lumMod val="75000"/>
                  </a:schemeClr>
                </a:solidFill>
              </a:rPr>
              <a:t> </a:t>
            </a:r>
            <a:r>
              <a:rPr lang="fr-FR" sz="3600" b="1" cap="all" dirty="0" err="1">
                <a:solidFill>
                  <a:schemeClr val="accent1">
                    <a:lumMod val="75000"/>
                  </a:schemeClr>
                </a:solidFill>
              </a:rPr>
              <a:t>urte</a:t>
            </a:r>
            <a:r>
              <a:rPr lang="fr-FR" sz="3600" b="1" cap="all" dirty="0">
                <a:solidFill>
                  <a:schemeClr val="accent1">
                    <a:lumMod val="75000"/>
                  </a:schemeClr>
                </a:solidFill>
              </a:rPr>
              <a:t> </a:t>
            </a:r>
            <a:r>
              <a:rPr lang="fr-FR" sz="3600" b="1" cap="all" dirty="0" err="1">
                <a:solidFill>
                  <a:schemeClr val="accent1">
                    <a:lumMod val="75000"/>
                  </a:schemeClr>
                </a:solidFill>
              </a:rPr>
              <a:t>askotako</a:t>
            </a:r>
            <a:r>
              <a:rPr lang="fr-FR" sz="3600" b="1" cap="all" dirty="0">
                <a:solidFill>
                  <a:schemeClr val="accent1">
                    <a:lumMod val="75000"/>
                  </a:schemeClr>
                </a:solidFill>
              </a:rPr>
              <a:t> </a:t>
            </a:r>
            <a:r>
              <a:rPr lang="fr-FR" sz="3600" b="1" cap="all" dirty="0" err="1">
                <a:solidFill>
                  <a:schemeClr val="accent1">
                    <a:lumMod val="75000"/>
                  </a:schemeClr>
                </a:solidFill>
              </a:rPr>
              <a:t>programatzea</a:t>
            </a:r>
            <a:br>
              <a:rPr lang="fr-FR" sz="3600" b="1" dirty="0">
                <a:solidFill>
                  <a:schemeClr val="accent1">
                    <a:lumMod val="75000"/>
                  </a:schemeClr>
                </a:solidFill>
              </a:rPr>
            </a:br>
            <a:r>
              <a:rPr lang="fr-FR" sz="3600" b="1" dirty="0">
                <a:solidFill>
                  <a:schemeClr val="accent1">
                    <a:lumMod val="75000"/>
                  </a:schemeClr>
                </a:solidFill>
              </a:rPr>
              <a:t>PROGRAMMATION PLURIANNUELLE DES TRAVAUX 2023-2026</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696156" y="1491449"/>
            <a:ext cx="11226555" cy="5230026"/>
          </a:xfrm>
        </p:spPr>
        <p:txBody>
          <a:bodyPr>
            <a:normAutofit/>
          </a:bodyPr>
          <a:lstStyle/>
          <a:p>
            <a:r>
              <a:rPr lang="fr-FR" dirty="0">
                <a:solidFill>
                  <a:schemeClr val="accent1">
                    <a:lumMod val="75000"/>
                  </a:schemeClr>
                </a:solidFill>
              </a:rPr>
              <a:t>Réflexion sur le centre-bourg : aménagements, usages des bâtiments publics et communaux, flux, mobilité et baux commerciaux.</a:t>
            </a:r>
          </a:p>
          <a:p>
            <a:r>
              <a:rPr lang="fr-FR" dirty="0">
                <a:solidFill>
                  <a:schemeClr val="accent1">
                    <a:lumMod val="75000"/>
                  </a:schemeClr>
                </a:solidFill>
              </a:rPr>
              <a:t>Aménagement et sécurisation de </a:t>
            </a:r>
            <a:r>
              <a:rPr lang="fr-FR" b="1" dirty="0">
                <a:solidFill>
                  <a:schemeClr val="accent1">
                    <a:lumMod val="75000"/>
                  </a:schemeClr>
                </a:solidFill>
              </a:rPr>
              <a:t>liaisons piétonnes des quartiers </a:t>
            </a:r>
            <a:r>
              <a:rPr lang="fr-FR" dirty="0">
                <a:solidFill>
                  <a:schemeClr val="accent1">
                    <a:lumMod val="75000"/>
                  </a:schemeClr>
                </a:solidFill>
              </a:rPr>
              <a:t>vers le centre-bourg et création de voies vertes :</a:t>
            </a:r>
          </a:p>
          <a:p>
            <a:pPr lvl="1"/>
            <a:r>
              <a:rPr lang="fr-FR" b="1" dirty="0">
                <a:solidFill>
                  <a:schemeClr val="accent1">
                    <a:lumMod val="75000"/>
                  </a:schemeClr>
                </a:solidFill>
              </a:rPr>
              <a:t>2023</a:t>
            </a:r>
            <a:r>
              <a:rPr lang="fr-FR" dirty="0">
                <a:solidFill>
                  <a:schemeClr val="accent1">
                    <a:lumMod val="75000"/>
                  </a:schemeClr>
                </a:solidFill>
              </a:rPr>
              <a:t> : </a:t>
            </a:r>
          </a:p>
          <a:p>
            <a:pPr lvl="2"/>
            <a:r>
              <a:rPr lang="fr-FR" sz="2400" dirty="0">
                <a:solidFill>
                  <a:schemeClr val="accent1">
                    <a:lumMod val="75000"/>
                  </a:schemeClr>
                </a:solidFill>
              </a:rPr>
              <a:t>RD 306 entre </a:t>
            </a:r>
            <a:r>
              <a:rPr lang="fr-FR" sz="2400" dirty="0" err="1">
                <a:solidFill>
                  <a:schemeClr val="accent1">
                    <a:lumMod val="75000"/>
                  </a:schemeClr>
                </a:solidFill>
              </a:rPr>
              <a:t>Portua</a:t>
            </a:r>
            <a:r>
              <a:rPr lang="fr-FR" sz="2400" dirty="0">
                <a:solidFill>
                  <a:schemeClr val="accent1">
                    <a:lumMod val="75000"/>
                  </a:schemeClr>
                </a:solidFill>
              </a:rPr>
              <a:t> et </a:t>
            </a:r>
            <a:r>
              <a:rPr lang="fr-FR" sz="2400" dirty="0" err="1">
                <a:solidFill>
                  <a:schemeClr val="accent1">
                    <a:lumMod val="75000"/>
                  </a:schemeClr>
                </a:solidFill>
              </a:rPr>
              <a:t>Animainea</a:t>
            </a:r>
            <a:r>
              <a:rPr lang="fr-FR" sz="2400" dirty="0">
                <a:solidFill>
                  <a:schemeClr val="accent1">
                    <a:lumMod val="75000"/>
                  </a:schemeClr>
                </a:solidFill>
              </a:rPr>
              <a:t> (étude en cours).</a:t>
            </a:r>
          </a:p>
          <a:p>
            <a:pPr lvl="2"/>
            <a:r>
              <a:rPr lang="fr-FR" sz="2400" dirty="0" err="1">
                <a:solidFill>
                  <a:schemeClr val="accent1">
                    <a:lumMod val="75000"/>
                  </a:schemeClr>
                </a:solidFill>
              </a:rPr>
              <a:t>Harismendia</a:t>
            </a:r>
            <a:r>
              <a:rPr lang="fr-FR" sz="2400" dirty="0">
                <a:solidFill>
                  <a:schemeClr val="accent1">
                    <a:lumMod val="75000"/>
                  </a:schemeClr>
                </a:solidFill>
              </a:rPr>
              <a:t> au funérarium.</a:t>
            </a:r>
          </a:p>
          <a:p>
            <a:pPr lvl="2"/>
            <a:r>
              <a:rPr lang="fr-FR" sz="2400" dirty="0">
                <a:solidFill>
                  <a:schemeClr val="accent1">
                    <a:lumMod val="75000"/>
                  </a:schemeClr>
                </a:solidFill>
              </a:rPr>
              <a:t>San </a:t>
            </a:r>
            <a:r>
              <a:rPr lang="fr-FR" sz="2400" dirty="0" err="1">
                <a:solidFill>
                  <a:schemeClr val="accent1">
                    <a:lumMod val="75000"/>
                  </a:schemeClr>
                </a:solidFill>
              </a:rPr>
              <a:t>Josepe</a:t>
            </a:r>
            <a:r>
              <a:rPr lang="fr-FR" sz="2400" dirty="0">
                <a:solidFill>
                  <a:schemeClr val="accent1">
                    <a:lumMod val="75000"/>
                  </a:schemeClr>
                </a:solidFill>
              </a:rPr>
              <a:t> à </a:t>
            </a:r>
            <a:r>
              <a:rPr lang="fr-FR" sz="2400" dirty="0" err="1">
                <a:solidFill>
                  <a:schemeClr val="accent1">
                    <a:lumMod val="75000"/>
                  </a:schemeClr>
                </a:solidFill>
              </a:rPr>
              <a:t>Lur</a:t>
            </a:r>
            <a:r>
              <a:rPr lang="fr-FR" sz="2400" dirty="0">
                <a:solidFill>
                  <a:schemeClr val="accent1">
                    <a:lumMod val="75000"/>
                  </a:schemeClr>
                </a:solidFill>
              </a:rPr>
              <a:t> Berri.</a:t>
            </a:r>
          </a:p>
          <a:p>
            <a:pPr lvl="2"/>
            <a:r>
              <a:rPr lang="fr-FR" sz="2400" dirty="0">
                <a:solidFill>
                  <a:schemeClr val="accent1">
                    <a:lumMod val="75000"/>
                  </a:schemeClr>
                </a:solidFill>
              </a:rPr>
              <a:t>RD 4 à la salle Polyvalente.</a:t>
            </a:r>
          </a:p>
          <a:p>
            <a:r>
              <a:rPr lang="fr-FR" dirty="0">
                <a:solidFill>
                  <a:schemeClr val="accent1">
                    <a:lumMod val="75000"/>
                  </a:schemeClr>
                </a:solidFill>
              </a:rPr>
              <a:t>Réaménagement du parking de la salle polyvalente.</a:t>
            </a:r>
          </a:p>
          <a:p>
            <a:r>
              <a:rPr lang="fr-FR" dirty="0">
                <a:solidFill>
                  <a:schemeClr val="accent1">
                    <a:lumMod val="75000"/>
                  </a:schemeClr>
                </a:solidFill>
              </a:rPr>
              <a:t>Régularisation des chemins communaux et ruraux mal répertoriés sur le cadastre.</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6</a:t>
            </a:fld>
            <a:endParaRPr lang="fr-FR"/>
          </a:p>
        </p:txBody>
      </p:sp>
    </p:spTree>
    <p:extLst>
      <p:ext uri="{BB962C8B-B14F-4D97-AF65-F5344CB8AC3E}">
        <p14:creationId xmlns:p14="http://schemas.microsoft.com/office/powerpoint/2010/main" val="184784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21CF8406-8F4D-4960-911B-1A94B1433809}"/>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ZoneTexte 4">
            <a:extLst>
              <a:ext uri="{FF2B5EF4-FFF2-40B4-BE49-F238E27FC236}">
                <a16:creationId xmlns:a16="http://schemas.microsoft.com/office/drawing/2014/main" id="{E704A3DD-B717-4CC1-8A44-470C3D58B4BB}"/>
              </a:ext>
            </a:extLst>
          </p:cNvPr>
          <p:cNvSpPr txBox="1"/>
          <p:nvPr/>
        </p:nvSpPr>
        <p:spPr>
          <a:xfrm>
            <a:off x="556334" y="687595"/>
            <a:ext cx="11079332" cy="5170646"/>
          </a:xfrm>
          <a:prstGeom prst="rect">
            <a:avLst/>
          </a:prstGeom>
          <a:noFill/>
        </p:spPr>
        <p:txBody>
          <a:bodyPr wrap="square" rtlCol="0">
            <a:spAutoFit/>
          </a:bodyPr>
          <a:lstStyle/>
          <a:p>
            <a:pPr algn="ctr"/>
            <a:r>
              <a:rPr lang="fr-FR" sz="6600" b="1" cap="all" dirty="0" err="1">
                <a:solidFill>
                  <a:schemeClr val="accent1"/>
                </a:solidFill>
              </a:rPr>
              <a:t>Sozial</a:t>
            </a:r>
            <a:r>
              <a:rPr lang="fr-FR" sz="6600" b="1" cap="all" dirty="0">
                <a:solidFill>
                  <a:schemeClr val="accent1"/>
                </a:solidFill>
              </a:rPr>
              <a:t> </a:t>
            </a:r>
            <a:r>
              <a:rPr lang="fr-FR" sz="6600" b="1" cap="all" dirty="0" err="1">
                <a:solidFill>
                  <a:schemeClr val="accent1"/>
                </a:solidFill>
              </a:rPr>
              <a:t>egintza</a:t>
            </a:r>
            <a:r>
              <a:rPr lang="fr-FR" sz="6600" b="1" cap="all" dirty="0">
                <a:solidFill>
                  <a:schemeClr val="accent1"/>
                </a:solidFill>
              </a:rPr>
              <a:t> </a:t>
            </a:r>
            <a:r>
              <a:rPr lang="fr-FR" sz="6600" b="1" cap="all" dirty="0" err="1">
                <a:solidFill>
                  <a:schemeClr val="accent1"/>
                </a:solidFill>
              </a:rPr>
              <a:t>eta</a:t>
            </a:r>
            <a:r>
              <a:rPr lang="fr-FR" sz="6600" b="1" cap="all" dirty="0">
                <a:solidFill>
                  <a:schemeClr val="accent1"/>
                </a:solidFill>
              </a:rPr>
              <a:t> </a:t>
            </a:r>
            <a:r>
              <a:rPr lang="fr-FR" sz="6600" b="1" cap="all" dirty="0" err="1">
                <a:solidFill>
                  <a:schemeClr val="accent1"/>
                </a:solidFill>
              </a:rPr>
              <a:t>komunikazioa</a:t>
            </a:r>
            <a:endParaRPr lang="fr-FR" sz="6600" b="1" cap="all" dirty="0">
              <a:solidFill>
                <a:schemeClr val="accent1"/>
              </a:solidFill>
            </a:endParaRPr>
          </a:p>
          <a:p>
            <a:pPr algn="ctr"/>
            <a:endParaRPr lang="fr-FR" sz="6600" b="1" cap="all" dirty="0">
              <a:solidFill>
                <a:schemeClr val="accent1"/>
              </a:solidFill>
            </a:endParaRPr>
          </a:p>
          <a:p>
            <a:pPr algn="ctr"/>
            <a:r>
              <a:rPr lang="fr-FR" sz="6600" b="1" dirty="0">
                <a:solidFill>
                  <a:schemeClr val="accent1"/>
                </a:solidFill>
              </a:rPr>
              <a:t>ACTION SOCIALE et COMMUNICATION</a:t>
            </a:r>
          </a:p>
        </p:txBody>
      </p:sp>
      <p:sp>
        <p:nvSpPr>
          <p:cNvPr id="2" name="Espace réservé du numéro de diapositive 1">
            <a:extLst>
              <a:ext uri="{FF2B5EF4-FFF2-40B4-BE49-F238E27FC236}">
                <a16:creationId xmlns:a16="http://schemas.microsoft.com/office/drawing/2014/main" id="{14F87F1E-9125-443F-84D5-5F2B45E73B5F}"/>
              </a:ext>
            </a:extLst>
          </p:cNvPr>
          <p:cNvSpPr>
            <a:spLocks noGrp="1"/>
          </p:cNvSpPr>
          <p:nvPr>
            <p:ph type="sldNum" sz="quarter" idx="12"/>
          </p:nvPr>
        </p:nvSpPr>
        <p:spPr/>
        <p:txBody>
          <a:bodyPr/>
          <a:lstStyle/>
          <a:p>
            <a:fld id="{5B7EF156-C771-45A6-AD93-632A738C7163}" type="slidenum">
              <a:rPr lang="fr-FR" smtClean="0"/>
              <a:t>7</a:t>
            </a:fld>
            <a:endParaRPr lang="fr-FR"/>
          </a:p>
        </p:txBody>
      </p:sp>
    </p:spTree>
    <p:extLst>
      <p:ext uri="{BB962C8B-B14F-4D97-AF65-F5344CB8AC3E}">
        <p14:creationId xmlns:p14="http://schemas.microsoft.com/office/powerpoint/2010/main" val="3198547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p:txBody>
          <a:bodyPr/>
          <a:lstStyle/>
          <a:p>
            <a:r>
              <a:rPr lang="fr-FR" b="1" cap="all" dirty="0">
                <a:solidFill>
                  <a:schemeClr val="accent1">
                    <a:lumMod val="75000"/>
                  </a:schemeClr>
                </a:solidFill>
              </a:rPr>
              <a:t>2022-2026ko </a:t>
            </a:r>
            <a:r>
              <a:rPr lang="fr-FR" b="1" cap="all" dirty="0" err="1">
                <a:solidFill>
                  <a:schemeClr val="accent1">
                    <a:lumMod val="75000"/>
                  </a:schemeClr>
                </a:solidFill>
              </a:rPr>
              <a:t>jokoan</a:t>
            </a:r>
            <a:r>
              <a:rPr lang="fr-FR" b="1" cap="all" dirty="0">
                <a:solidFill>
                  <a:schemeClr val="accent1">
                    <a:lumMod val="75000"/>
                  </a:schemeClr>
                </a:solidFill>
              </a:rPr>
              <a:t> </a:t>
            </a:r>
            <a:r>
              <a:rPr lang="fr-FR" b="1" cap="all" dirty="0" err="1">
                <a:solidFill>
                  <a:schemeClr val="accent1">
                    <a:lumMod val="75000"/>
                  </a:schemeClr>
                </a:solidFill>
              </a:rPr>
              <a:t>denak</a:t>
            </a:r>
            <a:br>
              <a:rPr lang="fr-FR" b="1" dirty="0">
                <a:solidFill>
                  <a:schemeClr val="accent1">
                    <a:lumMod val="75000"/>
                  </a:schemeClr>
                </a:solidFill>
              </a:rPr>
            </a:br>
            <a:r>
              <a:rPr lang="fr-FR" b="1" dirty="0">
                <a:solidFill>
                  <a:schemeClr val="accent1">
                    <a:lumMod val="75000"/>
                  </a:schemeClr>
                </a:solidFill>
              </a:rPr>
              <a:t>ENJEUX 2022-2026</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200" y="1828800"/>
            <a:ext cx="10515600" cy="4527550"/>
          </a:xfrm>
        </p:spPr>
        <p:txBody>
          <a:bodyPr>
            <a:normAutofit fontScale="92500" lnSpcReduction="10000"/>
          </a:bodyPr>
          <a:lstStyle/>
          <a:p>
            <a:r>
              <a:rPr lang="fr-FR" dirty="0">
                <a:solidFill>
                  <a:schemeClr val="accent1">
                    <a:lumMod val="75000"/>
                  </a:schemeClr>
                </a:solidFill>
              </a:rPr>
              <a:t>Constitution du CCAS.</a:t>
            </a:r>
          </a:p>
          <a:p>
            <a:r>
              <a:rPr lang="fr-FR" dirty="0">
                <a:solidFill>
                  <a:schemeClr val="accent1">
                    <a:lumMod val="75000"/>
                  </a:schemeClr>
                </a:solidFill>
              </a:rPr>
              <a:t>Maintien des services existants aux </a:t>
            </a:r>
            <a:r>
              <a:rPr lang="fr-FR" dirty="0" err="1">
                <a:solidFill>
                  <a:schemeClr val="accent1">
                    <a:lumMod val="75000"/>
                  </a:schemeClr>
                </a:solidFill>
              </a:rPr>
              <a:t>Saratar</a:t>
            </a:r>
            <a:r>
              <a:rPr lang="fr-FR" dirty="0">
                <a:solidFill>
                  <a:schemeClr val="accent1">
                    <a:lumMod val="75000"/>
                  </a:schemeClr>
                </a:solidFill>
              </a:rPr>
              <a:t>.</a:t>
            </a:r>
          </a:p>
          <a:p>
            <a:r>
              <a:rPr lang="fr-FR" dirty="0">
                <a:solidFill>
                  <a:schemeClr val="accent1">
                    <a:lumMod val="75000"/>
                  </a:schemeClr>
                </a:solidFill>
              </a:rPr>
              <a:t>Réflexion sur des services répondant aux nouveaux besoins.</a:t>
            </a:r>
          </a:p>
          <a:p>
            <a:r>
              <a:rPr lang="fr-FR" dirty="0">
                <a:solidFill>
                  <a:schemeClr val="accent1">
                    <a:lumMod val="75000"/>
                  </a:schemeClr>
                </a:solidFill>
              </a:rPr>
              <a:t>Priorité à la création de logements sociaux en gestion communale à l’ancien Presbytère.</a:t>
            </a:r>
          </a:p>
          <a:p>
            <a:r>
              <a:rPr lang="fr-FR" dirty="0">
                <a:solidFill>
                  <a:schemeClr val="accent1">
                    <a:lumMod val="75000"/>
                  </a:schemeClr>
                </a:solidFill>
              </a:rPr>
              <a:t>Amélioration et équipement des deux logements d’urgence déjà à disposition des </a:t>
            </a:r>
            <a:r>
              <a:rPr lang="fr-FR" dirty="0" err="1">
                <a:solidFill>
                  <a:schemeClr val="accent1">
                    <a:lumMod val="75000"/>
                  </a:schemeClr>
                </a:solidFill>
              </a:rPr>
              <a:t>Saratar</a:t>
            </a:r>
            <a:r>
              <a:rPr lang="fr-FR" dirty="0">
                <a:solidFill>
                  <a:schemeClr val="accent1">
                    <a:lumMod val="75000"/>
                  </a:schemeClr>
                </a:solidFill>
              </a:rPr>
              <a:t> en difficultés.</a:t>
            </a:r>
          </a:p>
          <a:p>
            <a:r>
              <a:rPr lang="fr-FR" dirty="0">
                <a:solidFill>
                  <a:schemeClr val="accent1">
                    <a:lumMod val="75000"/>
                  </a:schemeClr>
                </a:solidFill>
              </a:rPr>
              <a:t>Maintien du lien social : sorties des ainés, formations intergénérationnelles, organisation de conférences en lien avec la culture</a:t>
            </a:r>
          </a:p>
          <a:p>
            <a:r>
              <a:rPr lang="fr-FR" dirty="0">
                <a:solidFill>
                  <a:schemeClr val="accent1">
                    <a:lumMod val="75000"/>
                  </a:schemeClr>
                </a:solidFill>
              </a:rPr>
              <a:t>Mise en accessibilité de l’accueil de la Mairie et des outils de communication.</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8</a:t>
            </a:fld>
            <a:endParaRPr lang="fr-FR"/>
          </a:p>
        </p:txBody>
      </p:sp>
    </p:spTree>
    <p:extLst>
      <p:ext uri="{BB962C8B-B14F-4D97-AF65-F5344CB8AC3E}">
        <p14:creationId xmlns:p14="http://schemas.microsoft.com/office/powerpoint/2010/main" val="3560617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E7773-CA0D-4651-894A-9C464A50A259}"/>
              </a:ext>
            </a:extLst>
          </p:cNvPr>
          <p:cNvSpPr>
            <a:spLocks noGrp="1"/>
          </p:cNvSpPr>
          <p:nvPr>
            <p:ph type="title"/>
          </p:nvPr>
        </p:nvSpPr>
        <p:spPr>
          <a:xfrm>
            <a:off x="838199" y="136525"/>
            <a:ext cx="10515600" cy="1325563"/>
          </a:xfrm>
        </p:spPr>
        <p:txBody>
          <a:bodyPr/>
          <a:lstStyle/>
          <a:p>
            <a:r>
              <a:rPr lang="fr-FR" b="1" dirty="0">
                <a:solidFill>
                  <a:schemeClr val="accent1">
                    <a:lumMod val="75000"/>
                  </a:schemeClr>
                </a:solidFill>
              </a:rPr>
              <a:t>2023</a:t>
            </a:r>
            <a:r>
              <a:rPr lang="fr-FR" b="1" cap="all" dirty="0">
                <a:solidFill>
                  <a:schemeClr val="accent1">
                    <a:lumMod val="75000"/>
                  </a:schemeClr>
                </a:solidFill>
              </a:rPr>
              <a:t>ko </a:t>
            </a:r>
            <a:r>
              <a:rPr lang="fr-FR" b="1" cap="all" dirty="0" err="1">
                <a:solidFill>
                  <a:schemeClr val="accent1">
                    <a:lumMod val="75000"/>
                  </a:schemeClr>
                </a:solidFill>
              </a:rPr>
              <a:t>egintzen</a:t>
            </a:r>
            <a:r>
              <a:rPr lang="fr-FR" b="1" cap="all" dirty="0">
                <a:solidFill>
                  <a:schemeClr val="accent1">
                    <a:lumMod val="75000"/>
                  </a:schemeClr>
                </a:solidFill>
              </a:rPr>
              <a:t> </a:t>
            </a:r>
            <a:r>
              <a:rPr lang="fr-FR" b="1" cap="all" dirty="0" err="1">
                <a:solidFill>
                  <a:schemeClr val="accent1">
                    <a:lumMod val="75000"/>
                  </a:schemeClr>
                </a:solidFill>
              </a:rPr>
              <a:t>proposamenak</a:t>
            </a:r>
            <a:br>
              <a:rPr lang="fr-FR" b="1" dirty="0">
                <a:solidFill>
                  <a:schemeClr val="accent1">
                    <a:lumMod val="75000"/>
                  </a:schemeClr>
                </a:solidFill>
              </a:rPr>
            </a:br>
            <a:r>
              <a:rPr lang="fr-FR" b="1" dirty="0">
                <a:solidFill>
                  <a:schemeClr val="accent1">
                    <a:lumMod val="75000"/>
                  </a:schemeClr>
                </a:solidFill>
              </a:rPr>
              <a:t>ACTIONS PROPOSEES EN 2023</a:t>
            </a:r>
          </a:p>
        </p:txBody>
      </p:sp>
      <p:sp>
        <p:nvSpPr>
          <p:cNvPr id="3" name="Espace réservé du contenu 2">
            <a:extLst>
              <a:ext uri="{FF2B5EF4-FFF2-40B4-BE49-F238E27FC236}">
                <a16:creationId xmlns:a16="http://schemas.microsoft.com/office/drawing/2014/main" id="{FCE5211F-4BD9-4281-B3AA-8167D1680C0F}"/>
              </a:ext>
            </a:extLst>
          </p:cNvPr>
          <p:cNvSpPr>
            <a:spLocks noGrp="1"/>
          </p:cNvSpPr>
          <p:nvPr>
            <p:ph idx="1"/>
          </p:nvPr>
        </p:nvSpPr>
        <p:spPr>
          <a:xfrm>
            <a:off x="838198" y="1643448"/>
            <a:ext cx="10515601" cy="4986331"/>
          </a:xfrm>
        </p:spPr>
        <p:txBody>
          <a:bodyPr>
            <a:normAutofit fontScale="92500" lnSpcReduction="20000"/>
          </a:bodyPr>
          <a:lstStyle/>
          <a:p>
            <a:r>
              <a:rPr lang="fr-FR" dirty="0">
                <a:solidFill>
                  <a:schemeClr val="accent1">
                    <a:lumMod val="75000"/>
                  </a:schemeClr>
                </a:solidFill>
              </a:rPr>
              <a:t>Réalisation de l’analyse des </a:t>
            </a:r>
            <a:r>
              <a:rPr lang="fr-FR" b="1" dirty="0">
                <a:solidFill>
                  <a:schemeClr val="accent1">
                    <a:lumMod val="75000"/>
                  </a:schemeClr>
                </a:solidFill>
              </a:rPr>
              <a:t>besoins sociaux </a:t>
            </a:r>
            <a:r>
              <a:rPr lang="fr-FR" dirty="0">
                <a:solidFill>
                  <a:schemeClr val="accent1">
                    <a:lumMod val="75000"/>
                  </a:schemeClr>
                </a:solidFill>
              </a:rPr>
              <a:t>– Budget : 10 000 €</a:t>
            </a:r>
          </a:p>
          <a:p>
            <a:r>
              <a:rPr lang="fr-FR" dirty="0">
                <a:solidFill>
                  <a:schemeClr val="accent1">
                    <a:lumMod val="75000"/>
                  </a:schemeClr>
                </a:solidFill>
              </a:rPr>
              <a:t>Amélioration et équipement des deux </a:t>
            </a:r>
            <a:r>
              <a:rPr lang="fr-FR" b="1" dirty="0">
                <a:solidFill>
                  <a:schemeClr val="accent1">
                    <a:lumMod val="75000"/>
                  </a:schemeClr>
                </a:solidFill>
              </a:rPr>
              <a:t>logements d’urgence </a:t>
            </a:r>
            <a:r>
              <a:rPr lang="fr-FR" dirty="0">
                <a:solidFill>
                  <a:schemeClr val="accent1">
                    <a:lumMod val="75000"/>
                  </a:schemeClr>
                </a:solidFill>
              </a:rPr>
              <a:t>déjà à disposition des </a:t>
            </a:r>
            <a:r>
              <a:rPr lang="fr-FR" dirty="0" err="1">
                <a:solidFill>
                  <a:schemeClr val="accent1">
                    <a:lumMod val="75000"/>
                  </a:schemeClr>
                </a:solidFill>
              </a:rPr>
              <a:t>Saratar</a:t>
            </a:r>
            <a:r>
              <a:rPr lang="fr-FR" dirty="0">
                <a:solidFill>
                  <a:schemeClr val="accent1">
                    <a:lumMod val="75000"/>
                  </a:schemeClr>
                </a:solidFill>
              </a:rPr>
              <a:t> en difficultés (2022 – 2024) – 3 000 €.</a:t>
            </a:r>
          </a:p>
          <a:p>
            <a:r>
              <a:rPr lang="fr-FR" dirty="0">
                <a:solidFill>
                  <a:schemeClr val="accent1">
                    <a:lumMod val="75000"/>
                  </a:schemeClr>
                </a:solidFill>
              </a:rPr>
              <a:t>Maintien du </a:t>
            </a:r>
            <a:r>
              <a:rPr lang="fr-FR" b="1" dirty="0">
                <a:solidFill>
                  <a:schemeClr val="accent1">
                    <a:lumMod val="75000"/>
                  </a:schemeClr>
                </a:solidFill>
              </a:rPr>
              <a:t>lien social </a:t>
            </a:r>
            <a:r>
              <a:rPr lang="fr-FR" dirty="0">
                <a:solidFill>
                  <a:schemeClr val="accent1">
                    <a:lumMod val="75000"/>
                  </a:schemeClr>
                </a:solidFill>
              </a:rPr>
              <a:t>: 10 500 €</a:t>
            </a:r>
          </a:p>
          <a:p>
            <a:pPr lvl="1"/>
            <a:r>
              <a:rPr lang="fr-FR" dirty="0">
                <a:solidFill>
                  <a:schemeClr val="accent1">
                    <a:lumMod val="75000"/>
                  </a:schemeClr>
                </a:solidFill>
              </a:rPr>
              <a:t>sorties des ainés, chocolats de Noël et goûter à la Maison de Retraite,</a:t>
            </a:r>
          </a:p>
          <a:p>
            <a:pPr lvl="1"/>
            <a:r>
              <a:rPr lang="fr-FR" dirty="0">
                <a:solidFill>
                  <a:schemeClr val="accent1">
                    <a:lumMod val="75000"/>
                  </a:schemeClr>
                </a:solidFill>
              </a:rPr>
              <a:t>formations intergénérationnelles : 1ers secours,</a:t>
            </a:r>
          </a:p>
          <a:p>
            <a:pPr lvl="1"/>
            <a:r>
              <a:rPr lang="fr-FR" dirty="0">
                <a:solidFill>
                  <a:schemeClr val="accent1">
                    <a:lumMod val="75000"/>
                  </a:schemeClr>
                </a:solidFill>
              </a:rPr>
              <a:t>organisation de conférences en lien avec la culture : organisation d’un week-end « Addictologie »,</a:t>
            </a:r>
          </a:p>
          <a:p>
            <a:pPr lvl="1"/>
            <a:r>
              <a:rPr lang="fr-FR" dirty="0">
                <a:solidFill>
                  <a:schemeClr val="accent1">
                    <a:lumMod val="75000"/>
                  </a:schemeClr>
                </a:solidFill>
              </a:rPr>
              <a:t>Subvention mise en place de téléassistance,</a:t>
            </a:r>
          </a:p>
          <a:p>
            <a:pPr lvl="1"/>
            <a:r>
              <a:rPr lang="fr-FR" dirty="0">
                <a:solidFill>
                  <a:schemeClr val="accent1">
                    <a:lumMod val="75000"/>
                  </a:schemeClr>
                </a:solidFill>
              </a:rPr>
              <a:t>Mise en place d’une aide aux courses pour les ainés.</a:t>
            </a:r>
          </a:p>
          <a:p>
            <a:r>
              <a:rPr lang="fr-FR" b="1" dirty="0">
                <a:solidFill>
                  <a:schemeClr val="accent1">
                    <a:lumMod val="75000"/>
                  </a:schemeClr>
                </a:solidFill>
              </a:rPr>
              <a:t>Création de logements sociaux </a:t>
            </a:r>
            <a:r>
              <a:rPr lang="fr-FR" dirty="0">
                <a:solidFill>
                  <a:schemeClr val="accent1">
                    <a:lumMod val="75000"/>
                  </a:schemeClr>
                </a:solidFill>
              </a:rPr>
              <a:t>en gestion communale à l’ancien Presbytère (2023 – 2025) :</a:t>
            </a:r>
          </a:p>
          <a:p>
            <a:pPr lvl="1"/>
            <a:r>
              <a:rPr lang="fr-FR" dirty="0">
                <a:solidFill>
                  <a:schemeClr val="accent1">
                    <a:lumMod val="75000"/>
                  </a:schemeClr>
                </a:solidFill>
              </a:rPr>
              <a:t>2023 : études et plans – définition du budget prévisionnel et recherche de financements.</a:t>
            </a:r>
          </a:p>
          <a:p>
            <a:pPr lvl="1"/>
            <a:r>
              <a:rPr lang="fr-FR" dirty="0">
                <a:solidFill>
                  <a:schemeClr val="accent1">
                    <a:lumMod val="75000"/>
                  </a:schemeClr>
                </a:solidFill>
              </a:rPr>
              <a:t>2024 – 2025 : réalisation des travaux</a:t>
            </a:r>
          </a:p>
        </p:txBody>
      </p:sp>
      <p:pic>
        <p:nvPicPr>
          <p:cNvPr id="4" name="Image 3">
            <a:extLst>
              <a:ext uri="{FF2B5EF4-FFF2-40B4-BE49-F238E27FC236}">
                <a16:creationId xmlns:a16="http://schemas.microsoft.com/office/drawing/2014/main" id="{5A40D6D7-E6E3-4269-8ACA-5516E679A9A1}"/>
              </a:ext>
            </a:extLst>
          </p:cNvPr>
          <p:cNvPicPr/>
          <p:nvPr/>
        </p:nvPicPr>
        <p:blipFill rotWithShape="1">
          <a:blip r:embed="rId2">
            <a:extLst>
              <a:ext uri="{28A0092B-C50C-407E-A947-70E740481C1C}">
                <a14:useLocalDpi xmlns:a14="http://schemas.microsoft.com/office/drawing/2010/main" val="0"/>
              </a:ext>
            </a:extLst>
          </a:blip>
          <a:srcRect t="3957" r="3" b="2316"/>
          <a:stretch/>
        </p:blipFill>
        <p:spPr bwMode="auto">
          <a:xfrm>
            <a:off x="11439144" y="5304217"/>
            <a:ext cx="667132" cy="1325563"/>
          </a:xfrm>
          <a:prstGeom prst="rect">
            <a:avLst/>
          </a:prstGeom>
          <a:noFill/>
          <a:effectLst/>
        </p:spPr>
      </p:pic>
      <p:sp>
        <p:nvSpPr>
          <p:cNvPr id="5" name="Espace réservé du numéro de diapositive 4">
            <a:extLst>
              <a:ext uri="{FF2B5EF4-FFF2-40B4-BE49-F238E27FC236}">
                <a16:creationId xmlns:a16="http://schemas.microsoft.com/office/drawing/2014/main" id="{60DDE0A6-5181-4ABE-A791-92DF8170FC88}"/>
              </a:ext>
            </a:extLst>
          </p:cNvPr>
          <p:cNvSpPr>
            <a:spLocks noGrp="1"/>
          </p:cNvSpPr>
          <p:nvPr>
            <p:ph type="sldNum" sz="quarter" idx="12"/>
          </p:nvPr>
        </p:nvSpPr>
        <p:spPr/>
        <p:txBody>
          <a:bodyPr/>
          <a:lstStyle/>
          <a:p>
            <a:fld id="{5B7EF156-C771-45A6-AD93-632A738C7163}" type="slidenum">
              <a:rPr lang="fr-FR" smtClean="0"/>
              <a:t>9</a:t>
            </a:fld>
            <a:endParaRPr lang="fr-FR"/>
          </a:p>
        </p:txBody>
      </p:sp>
    </p:spTree>
    <p:extLst>
      <p:ext uri="{BB962C8B-B14F-4D97-AF65-F5344CB8AC3E}">
        <p14:creationId xmlns:p14="http://schemas.microsoft.com/office/powerpoint/2010/main" val="96753715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1461</TotalTime>
  <Words>2316</Words>
  <Application>Microsoft Office PowerPoint</Application>
  <PresentationFormat>Grand écran</PresentationFormat>
  <Paragraphs>246</Paragraphs>
  <Slides>36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36</vt:i4>
      </vt:variant>
    </vt:vector>
  </HeadingPairs>
  <TitlesOfParts>
    <vt:vector size="40" baseType="lpstr">
      <vt:lpstr>Arial</vt:lpstr>
      <vt:lpstr>Calibri</vt:lpstr>
      <vt:lpstr>Calibri Light</vt:lpstr>
      <vt:lpstr>Thème Office</vt:lpstr>
      <vt:lpstr>Aurrekontu orientazioa eztabaida  Débat d’orientations budgétaires</vt:lpstr>
      <vt:lpstr>Helburuak eta metodologia Méthodologie et objectifs</vt:lpstr>
      <vt:lpstr>Présentation PowerPoint</vt:lpstr>
      <vt:lpstr>2022-2026ko jokoan denak ENJEUX 2022-2026</vt:lpstr>
      <vt:lpstr>2023ko egintzen proposamenak ACTIONS PROPOSEES EN 2023</vt:lpstr>
      <vt:lpstr>2023-2026ko obren urte askotako programatzea PROGRAMMATION PLURIANNUELLE DES TRAVAUX 2023-2026</vt:lpstr>
      <vt:lpstr>Présentation PowerPoint</vt:lpstr>
      <vt:lpstr>2022-2026ko jokoan denak ENJEUX 2022-2026</vt:lpstr>
      <vt:lpstr>2023ko egintzen proposamenak ACTIONS PROPOSEES EN 2023</vt:lpstr>
      <vt:lpstr>2023ko egintzen proposamenak ACTIONS PROPOSEES EN 2023</vt:lpstr>
      <vt:lpstr>Présentation PowerPoint</vt:lpstr>
      <vt:lpstr>2022-2026ko jokoan denak ENJEUX 2022-2026</vt:lpstr>
      <vt:lpstr>2023ko egintzen proposamenak ACTIONS PROPOSEES EN 2023</vt:lpstr>
      <vt:lpstr>Urte askotako egintzak ACTIONS PLURIANNUELLES</vt:lpstr>
      <vt:lpstr>Urte askotako egintzak ACTIONS PLURIANNUELLES</vt:lpstr>
      <vt:lpstr>Présentation PowerPoint</vt:lpstr>
      <vt:lpstr>2022-2026ko jokoan denak ENJEUX 2022-2026</vt:lpstr>
      <vt:lpstr>2023ko egintzen proposamenak ACTIONS PROPOSEES EN 2023</vt:lpstr>
      <vt:lpstr>Urte askotako egintzak ACTIONS PLURIANNUELLES</vt:lpstr>
      <vt:lpstr>Présentation PowerPoint</vt:lpstr>
      <vt:lpstr>2022-2026ko jokoan denak ENJEUX 2022-2026</vt:lpstr>
      <vt:lpstr>2023ko egintzen proposamenak ACTIONS PROPOSEES EN 2023</vt:lpstr>
      <vt:lpstr>Présentation PowerPoint</vt:lpstr>
      <vt:lpstr>2022-2026ko jokoan denak ENJEUX 2022-2026</vt:lpstr>
      <vt:lpstr>2023ko egintzen proposamenak ACTIONS PROPOSEES EN 2023</vt:lpstr>
      <vt:lpstr>Urte askotako egintzak ACTIONS PLURIANNUELLES</vt:lpstr>
      <vt:lpstr>Présentation PowerPoint</vt:lpstr>
      <vt:lpstr>2022-2026ko jokoan denak ENJEUX 2022-2026</vt:lpstr>
      <vt:lpstr>2023ko egintzen proposamenak ACTIONS PROPOSEES EN 2023</vt:lpstr>
      <vt:lpstr>Présentation PowerPoint</vt:lpstr>
      <vt:lpstr>2022-2026ko jokoan denak ENJEUX 2022-2026</vt:lpstr>
      <vt:lpstr>2023ko egintzen proposamenak ACTIONS PROPOSEES EN 2023</vt:lpstr>
      <vt:lpstr>2023ko egintzen proposamenak ACTIONS PROPOSEES EN 2023</vt:lpstr>
      <vt:lpstr>Urte askotako egintzak ACTIONS PLURIANNUELLES</vt:lpstr>
      <vt:lpstr>Bestalde  MAIS AUSSI…</vt:lpstr>
      <vt:lpstr>Eta gero  ET APRES…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Enfance et Ressources Humaines</dc:title>
  <dc:creator>Direction Mairie de SARE</dc:creator>
  <cp:lastModifiedBy>Direction Mairie de SARE</cp:lastModifiedBy>
  <cp:revision>101</cp:revision>
  <cp:lastPrinted>2022-11-16T13:16:32Z</cp:lastPrinted>
  <dcterms:created xsi:type="dcterms:W3CDTF">2021-04-27T13:03:44Z</dcterms:created>
  <dcterms:modified xsi:type="dcterms:W3CDTF">2022-12-09T09:09:52Z</dcterms:modified>
</cp:coreProperties>
</file>